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0" r:id="rId2"/>
    <p:sldId id="256" r:id="rId3"/>
    <p:sldId id="270" r:id="rId4"/>
    <p:sldId id="257" r:id="rId5"/>
    <p:sldId id="281" r:id="rId6"/>
    <p:sldId id="258" r:id="rId7"/>
    <p:sldId id="260" r:id="rId8"/>
    <p:sldId id="259" r:id="rId9"/>
    <p:sldId id="282" r:id="rId10"/>
    <p:sldId id="261" r:id="rId11"/>
    <p:sldId id="285" r:id="rId12"/>
    <p:sldId id="288" r:id="rId13"/>
    <p:sldId id="287" r:id="rId14"/>
    <p:sldId id="283" r:id="rId15"/>
    <p:sldId id="262" r:id="rId16"/>
    <p:sldId id="290" r:id="rId17"/>
    <p:sldId id="305" r:id="rId18"/>
    <p:sldId id="307" r:id="rId19"/>
    <p:sldId id="308" r:id="rId20"/>
    <p:sldId id="309" r:id="rId21"/>
    <p:sldId id="311" r:id="rId22"/>
    <p:sldId id="312" r:id="rId23"/>
    <p:sldId id="289" r:id="rId24"/>
    <p:sldId id="292" r:id="rId25"/>
    <p:sldId id="293" r:id="rId26"/>
    <p:sldId id="299" r:id="rId27"/>
    <p:sldId id="291" r:id="rId28"/>
    <p:sldId id="294" r:id="rId29"/>
    <p:sldId id="295" r:id="rId30"/>
    <p:sldId id="296" r:id="rId31"/>
    <p:sldId id="297" r:id="rId32"/>
    <p:sldId id="298" r:id="rId33"/>
    <p:sldId id="303" r:id="rId34"/>
    <p:sldId id="302" r:id="rId35"/>
    <p:sldId id="300" r:id="rId36"/>
    <p:sldId id="304" r:id="rId37"/>
    <p:sldId id="284" r:id="rId38"/>
    <p:sldId id="272" r:id="rId39"/>
    <p:sldId id="275" r:id="rId40"/>
    <p:sldId id="268" r:id="rId41"/>
    <p:sldId id="269" r:id="rId42"/>
    <p:sldId id="265" r:id="rId43"/>
    <p:sldId id="273" r:id="rId44"/>
    <p:sldId id="274" r:id="rId45"/>
    <p:sldId id="313" r:id="rId46"/>
    <p:sldId id="301" r:id="rId47"/>
  </p:sldIdLst>
  <p:sldSz cx="12192000" cy="6858000"/>
  <p:notesSz cx="6858000" cy="9144000"/>
  <p:embeddedFontLst>
    <p:embeddedFont>
      <p:font typeface="DX신사임당B" panose="02020600000000000000" pitchFamily="18" charset="-127"/>
      <p:regular r:id="rId48"/>
    </p:embeddedFont>
    <p:embeddedFont>
      <p:font typeface="나눔스퀘어라운드 Bold" panose="020B0600000101010101" pitchFamily="50" charset="-127"/>
      <p:bold r:id="rId49"/>
    </p:embeddedFont>
    <p:embeddedFont>
      <p:font typeface="나눔스퀘어라운드 ExtraBold" panose="020B0600000101010101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  <a:srgbClr val="203864"/>
    <a:srgbClr val="333F50"/>
    <a:srgbClr val="000000"/>
    <a:srgbClr val="222A35"/>
    <a:srgbClr val="8497B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17" autoAdjust="0"/>
  </p:normalViewPr>
  <p:slideViewPr>
    <p:cSldViewPr snapToGrid="0">
      <p:cViewPr>
        <p:scale>
          <a:sx n="41" d="100"/>
          <a:sy n="41" d="100"/>
        </p:scale>
        <p:origin x="1628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1A7CA-2668-400B-A5B5-3458D78AC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B874A5-9887-488C-AFCC-063126EE6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4F311-AFC4-46DD-BA07-B2AA3BB9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09544-BFEF-4404-B116-8004EAFC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8EE65-3EC3-41F8-8DE9-A7794FC8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245FE-814B-4E8F-A6F3-B9322DB4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A5CE39-FDDE-4C0E-956A-593834AF3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6E8FF-CF89-4122-AC5F-009B819E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D9DF5-1D21-463A-97EE-4AC936BD8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94307-8B2A-4B31-88FC-440E6378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36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024178-4C8B-4901-A0BE-1182F3371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902FB0-A70F-4670-AAB6-E146B1D50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273D5-806F-4510-9C8C-6A64B80D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B78D4-9B82-429D-9A75-FD43A1E0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6F3DFC-F9FB-424E-931C-6A391A93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0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92581-25DA-4509-9A84-005EEC2B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52979-A427-4CAC-912E-6D6EB7F36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79E21-B3C6-48C6-AE55-6442D9A8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E8874-FB41-4676-803F-19539D3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2BF5B-CC86-46DB-BFFF-51BB0A27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9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96062-338E-4068-AC5F-7219A625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BC8E66-F8D4-4252-9CCE-28887633E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D5AB3-7AE9-4811-9DBF-234BCC2F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CB19D-F2BD-4A17-A74C-40B420F0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77B808-3162-4096-A1F2-C1967776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8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71A34-3963-417C-8F74-CC65E668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241D4-477D-454A-A826-444E5BE29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82F87-A68F-4748-B4EC-3D43E57EC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A2F0FA-48D8-4939-83A4-DB483CF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3D0FC-44ED-464F-A1EC-00C31BA5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547662-A2E3-4D36-9AA3-AA863BC4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0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77917-E7D6-4BA8-AA77-04D9F9C7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2A6B98-D4D8-4861-8EE8-924CA8821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A893EF-D910-49CF-8985-11C53E115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33FC71-B4FA-431D-B16D-BFB255433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48FF44-524F-4462-A03F-E4281BC03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90CB86-6752-4991-A5E6-30908FF2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DAAC9D-0A94-467B-BFAA-8871D4D3F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28996D-81E2-4B53-BB6B-56E14D59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95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F1944-1EDE-4732-A6FB-3195B905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95D766-2FF8-4FBF-A9D3-DB5BC6FC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F26D6C-EF0C-469F-8512-204D4E62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E8621-1C59-42A6-A72A-B72B223D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8AF969-4E98-4916-9E05-A260071E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D8476-9FD2-4187-AF25-9A68D4C7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7B5A4-CAAF-4582-8041-F35EB3B6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7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32852-9A95-4BF5-91A6-4A776418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0F6B3-256A-4F86-B9EC-9D29C2DC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23F60E-3E31-46D8-8D4C-3C7F88D23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C8CF60-BDDC-4FE9-A53B-D9ED47BB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CB95C-15CC-4ADD-A752-45C78888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7777F-5D53-4DC7-B032-85CFB8A2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7B208-444B-470B-8EF0-99621F00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24928F-05A3-405E-A3C2-3602AFA06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C5A16-D6E5-4E6D-BC44-7E0942260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69765-3D5A-420C-8340-8FE67AB5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1C1F7A-B776-4374-BEC2-0F197D43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BA99A1-F280-41B3-95C9-6A36587B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2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6F26FE-A8F3-442F-8D21-19FCB618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E75AD-3564-40FB-9DFC-BA84D11F6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8DBFF-5B33-4AAA-A6ED-134C523E6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34D5D-D217-4598-B36A-702387E12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61ECEB-7EC3-466B-B912-05C8650AE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7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gly.org/course/courses/105/" TargetMode="External"/><Relationship Id="rId2" Type="http://schemas.openxmlformats.org/officeDocument/2006/relationships/hyperlink" Target="https://github.com/meanz1/2020-AIJA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B2B2D8E-2703-4A33-95DA-1E0D559F0DD1}"/>
              </a:ext>
            </a:extLst>
          </p:cNvPr>
          <p:cNvSpPr/>
          <p:nvPr/>
        </p:nvSpPr>
        <p:spPr>
          <a:xfrm>
            <a:off x="0" y="0"/>
            <a:ext cx="12192000" cy="69246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5F7493D-AB05-4344-AE68-D3959EDBF7E5}"/>
              </a:ext>
            </a:extLst>
          </p:cNvPr>
          <p:cNvSpPr/>
          <p:nvPr/>
        </p:nvSpPr>
        <p:spPr>
          <a:xfrm>
            <a:off x="10714839" y="2421605"/>
            <a:ext cx="1493424" cy="41688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25ADA85-4616-4428-89D8-5907EDC52D17}"/>
              </a:ext>
            </a:extLst>
          </p:cNvPr>
          <p:cNvSpPr/>
          <p:nvPr/>
        </p:nvSpPr>
        <p:spPr>
          <a:xfrm>
            <a:off x="245807" y="2421605"/>
            <a:ext cx="11700385" cy="4168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97A6D-0604-4666-B1DA-DEC50E1C83B4}"/>
              </a:ext>
            </a:extLst>
          </p:cNvPr>
          <p:cNvSpPr txBox="1"/>
          <p:nvPr/>
        </p:nvSpPr>
        <p:spPr>
          <a:xfrm>
            <a:off x="10456606" y="5972750"/>
            <a:ext cx="205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</a:t>
            </a:r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앤</a:t>
            </a: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이지</a:t>
            </a:r>
            <a:endParaRPr lang="en-US" altLang="ko-KR" sz="280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8D21DB-A8EE-47C1-9369-7D58367F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0" y="2555043"/>
            <a:ext cx="4035440" cy="4035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6512C-811D-404D-9BA8-43E9C7465E77}"/>
              </a:ext>
            </a:extLst>
          </p:cNvPr>
          <p:cNvSpPr txBox="1"/>
          <p:nvPr/>
        </p:nvSpPr>
        <p:spPr>
          <a:xfrm>
            <a:off x="3721477" y="1529053"/>
            <a:ext cx="83299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데이터</a:t>
            </a:r>
            <a:r>
              <a:rPr lang="ko-KR" altLang="en-US" sz="5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이용한</a:t>
            </a:r>
            <a:r>
              <a:rPr lang="en-US" altLang="ko-KR" sz="5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5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 모델</a:t>
            </a:r>
            <a:endParaRPr lang="en-US" altLang="ko-KR" sz="500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D077B-8464-4383-B882-6655C3B49B0B}"/>
              </a:ext>
            </a:extLst>
          </p:cNvPr>
          <p:cNvSpPr txBox="1"/>
          <p:nvPr/>
        </p:nvSpPr>
        <p:spPr>
          <a:xfrm>
            <a:off x="4117834" y="2421605"/>
            <a:ext cx="7981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긍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부정어 판독기를 통한 강점과 개선점 제시 모델</a:t>
            </a:r>
          </a:p>
        </p:txBody>
      </p:sp>
    </p:spTree>
    <p:extLst>
      <p:ext uri="{BB962C8B-B14F-4D97-AF65-F5344CB8AC3E}">
        <p14:creationId xmlns:p14="http://schemas.microsoft.com/office/powerpoint/2010/main" val="119508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CA9E63-9AA1-4B47-B449-F661400E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90" y="2124380"/>
            <a:ext cx="4047820" cy="40478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C7DA02-A19D-429C-A132-DA7DF1263BB3}"/>
              </a:ext>
            </a:extLst>
          </p:cNvPr>
          <p:cNvSpPr txBox="1"/>
          <p:nvPr/>
        </p:nvSpPr>
        <p:spPr>
          <a:xfrm>
            <a:off x="938212" y="3140322"/>
            <a:ext cx="31338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</a:p>
          <a:p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3E33E2-D6A1-4EB4-AD10-449B7C9F83B8}"/>
              </a:ext>
            </a:extLst>
          </p:cNvPr>
          <p:cNvSpPr txBox="1"/>
          <p:nvPr/>
        </p:nvSpPr>
        <p:spPr>
          <a:xfrm>
            <a:off x="3300412" y="1238526"/>
            <a:ext cx="559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데이터</a:t>
            </a:r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분석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EC9009-88A7-4A63-A36D-28837276F979}"/>
              </a:ext>
            </a:extLst>
          </p:cNvPr>
          <p:cNvSpPr txBox="1"/>
          <p:nvPr/>
        </p:nvSpPr>
        <p:spPr>
          <a:xfrm>
            <a:off x="8196111" y="3140322"/>
            <a:ext cx="32719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</a:p>
          <a:p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긍정과 부정으로 분류된 리뷰의 빈도수를 통한 기업의 강점과 개선점 제시 모델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A6D0FD-8316-4804-9972-15BD64613473}"/>
              </a:ext>
            </a:extLst>
          </p:cNvPr>
          <p:cNvSpPr txBox="1"/>
          <p:nvPr/>
        </p:nvSpPr>
        <p:spPr>
          <a:xfrm>
            <a:off x="3300412" y="1238525"/>
            <a:ext cx="559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데이터</a:t>
            </a:r>
            <a:endParaRPr lang="ko-KR" altLang="en-US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19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22F541-0EC0-4AC2-8268-57D7FF94D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1"/>
          <a:stretch/>
        </p:blipFill>
        <p:spPr>
          <a:xfrm>
            <a:off x="7172327" y="3429000"/>
            <a:ext cx="1235782" cy="2577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75E31-22E9-4FEE-B0CC-CA2DA0FDA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0"/>
          <a:stretch/>
        </p:blipFill>
        <p:spPr>
          <a:xfrm rot="10800000">
            <a:off x="3783894" y="3429000"/>
            <a:ext cx="1235780" cy="2587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6F0263-D601-4C37-9525-238E72E1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31" y="911360"/>
            <a:ext cx="2198736" cy="2198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0E4B35-0761-4AB6-BC71-097FED0AEFE1}"/>
              </a:ext>
            </a:extLst>
          </p:cNvPr>
          <p:cNvSpPr txBox="1"/>
          <p:nvPr/>
        </p:nvSpPr>
        <p:spPr>
          <a:xfrm>
            <a:off x="3569569" y="197158"/>
            <a:ext cx="5052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86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DED3CF-9EA0-4AF1-834C-8210A82B3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1"/>
          <a:stretch/>
        </p:blipFill>
        <p:spPr>
          <a:xfrm>
            <a:off x="7061596" y="1137039"/>
            <a:ext cx="636068" cy="1326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7E9513-F758-4BF7-8D1A-4A997223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0"/>
          <a:stretch/>
        </p:blipFill>
        <p:spPr>
          <a:xfrm rot="10800000">
            <a:off x="4626187" y="1131789"/>
            <a:ext cx="636067" cy="13318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4D94C5-D338-4456-9BEC-5D49E8C045EC}"/>
              </a:ext>
            </a:extLst>
          </p:cNvPr>
          <p:cNvSpPr txBox="1"/>
          <p:nvPr/>
        </p:nvSpPr>
        <p:spPr>
          <a:xfrm>
            <a:off x="3122120" y="211310"/>
            <a:ext cx="6688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긍정과 부정으로 분류된 리뷰의 빈도수를 통한 강점과 개선점 제시 모델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F4EE5E7-1A8E-4D0D-864E-62B3D981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36" y="2786606"/>
            <a:ext cx="2433094" cy="243309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772FAC-8706-441D-B94A-69E0F19AA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4" r="44419"/>
          <a:stretch/>
        </p:blipFill>
        <p:spPr>
          <a:xfrm>
            <a:off x="4626187" y="5488837"/>
            <a:ext cx="964143" cy="99719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40F81F9-3237-49DA-A6F5-40AC517CF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9" b="41695"/>
          <a:stretch/>
        </p:blipFill>
        <p:spPr>
          <a:xfrm>
            <a:off x="6733521" y="5481737"/>
            <a:ext cx="964143" cy="10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DED3CF-9EA0-4AF1-834C-8210A82B3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1"/>
          <a:stretch/>
        </p:blipFill>
        <p:spPr>
          <a:xfrm>
            <a:off x="7061596" y="1137039"/>
            <a:ext cx="636068" cy="1326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7E9513-F758-4BF7-8D1A-4A997223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0"/>
          <a:stretch/>
        </p:blipFill>
        <p:spPr>
          <a:xfrm rot="10800000">
            <a:off x="4626187" y="1131789"/>
            <a:ext cx="636067" cy="13318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4D94C5-D338-4456-9BEC-5D49E8C045EC}"/>
              </a:ext>
            </a:extLst>
          </p:cNvPr>
          <p:cNvSpPr txBox="1"/>
          <p:nvPr/>
        </p:nvSpPr>
        <p:spPr>
          <a:xfrm>
            <a:off x="3122120" y="211310"/>
            <a:ext cx="6688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긍정과 부정으로 분류된 리뷰의 빈도수를 통한 강점과 개선점 제시 모델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F4EE5E7-1A8E-4D0D-864E-62B3D981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36" y="2786606"/>
            <a:ext cx="2433094" cy="243309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772FAC-8706-441D-B94A-69E0F19AA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4" r="44419"/>
          <a:stretch/>
        </p:blipFill>
        <p:spPr>
          <a:xfrm>
            <a:off x="4626187" y="5488837"/>
            <a:ext cx="964143" cy="99719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40F81F9-3237-49DA-A6F5-40AC517CF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9" b="41695"/>
          <a:stretch/>
        </p:blipFill>
        <p:spPr>
          <a:xfrm>
            <a:off x="6733521" y="5481737"/>
            <a:ext cx="964143" cy="1011394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9B989ED-0953-492D-92E2-AEC2F18BF8B4}"/>
              </a:ext>
            </a:extLst>
          </p:cNvPr>
          <p:cNvSpPr/>
          <p:nvPr/>
        </p:nvSpPr>
        <p:spPr>
          <a:xfrm>
            <a:off x="4781550" y="3212397"/>
            <a:ext cx="3068050" cy="75671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58000">
                <a:srgbClr val="B2C5E6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EFDC9E9-C87F-4CC7-A6E5-94433335C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52" y="2238341"/>
            <a:ext cx="2981359" cy="29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8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2C4998-73DA-4AE5-9EEB-D76CAB6CAB4E}"/>
              </a:ext>
            </a:extLst>
          </p:cNvPr>
          <p:cNvSpPr/>
          <p:nvPr/>
        </p:nvSpPr>
        <p:spPr>
          <a:xfrm>
            <a:off x="990600" y="2383971"/>
            <a:ext cx="1847849" cy="23513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7B9A2A-72DB-477A-8317-B645E823026D}"/>
              </a:ext>
            </a:extLst>
          </p:cNvPr>
          <p:cNvSpPr/>
          <p:nvPr/>
        </p:nvSpPr>
        <p:spPr>
          <a:xfrm>
            <a:off x="1143000" y="2536371"/>
            <a:ext cx="1847849" cy="23513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999A0C-B08F-470B-A2CE-9F6B642BB382}"/>
              </a:ext>
            </a:extLst>
          </p:cNvPr>
          <p:cNvSpPr/>
          <p:nvPr/>
        </p:nvSpPr>
        <p:spPr>
          <a:xfrm>
            <a:off x="1295400" y="2688771"/>
            <a:ext cx="1847849" cy="2351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4A41DB-107B-4603-82BE-A69CC05E77A1}"/>
              </a:ext>
            </a:extLst>
          </p:cNvPr>
          <p:cNvSpPr/>
          <p:nvPr/>
        </p:nvSpPr>
        <p:spPr>
          <a:xfrm>
            <a:off x="1447800" y="2841171"/>
            <a:ext cx="1847849" cy="235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B0D1940-F130-427D-B3EB-390690E0A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46" y="2997654"/>
            <a:ext cx="2194832" cy="219483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4D16928-D7F3-4526-99D6-7F22415872A2}"/>
              </a:ext>
            </a:extLst>
          </p:cNvPr>
          <p:cNvSpPr/>
          <p:nvPr/>
        </p:nvSpPr>
        <p:spPr>
          <a:xfrm>
            <a:off x="4663164" y="2155371"/>
            <a:ext cx="3385459" cy="13716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Text</a:t>
            </a:r>
          </a:p>
          <a:p>
            <a:pPr algn="ctr"/>
            <a:r>
              <a: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Classification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E6EBA02-2DAD-4243-9DBA-16CC080DCEE8}"/>
              </a:ext>
            </a:extLst>
          </p:cNvPr>
          <p:cNvSpPr/>
          <p:nvPr/>
        </p:nvSpPr>
        <p:spPr>
          <a:xfrm>
            <a:off x="4663164" y="3712028"/>
            <a:ext cx="3385459" cy="13716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Random</a:t>
            </a:r>
          </a:p>
          <a:p>
            <a:pPr algn="ctr"/>
            <a:r>
              <a: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Forest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4E1C6D3-40DC-4D83-B970-4785B872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38" y="2155370"/>
            <a:ext cx="1371601" cy="13716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4D622D-9C38-4B86-8EFA-3F98F322B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39" y="3712028"/>
            <a:ext cx="1371601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CDE01A-9602-4B07-A76B-D09B9A3A3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57" y="2047506"/>
            <a:ext cx="8942194" cy="22235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5F063D-2209-4685-8153-85F324557BB1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5B248-C4F8-4FD8-87CD-0A439971CFB3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 중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만개를 랜덤으로 추출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213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746A60-3D92-4A01-9A8E-426CBBF10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4"/>
          <a:stretch/>
        </p:blipFill>
        <p:spPr>
          <a:xfrm>
            <a:off x="790575" y="1468775"/>
            <a:ext cx="4722284" cy="27586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524648-8661-4D76-9B88-06FF742F920E}"/>
              </a:ext>
            </a:extLst>
          </p:cNvPr>
          <p:cNvSpPr/>
          <p:nvPr/>
        </p:nvSpPr>
        <p:spPr>
          <a:xfrm>
            <a:off x="5960928" y="225506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609E0-F85E-4719-B5C1-D25F4903ED94}"/>
              </a:ext>
            </a:extLst>
          </p:cNvPr>
          <p:cNvSpPr txBox="1"/>
          <p:nvPr/>
        </p:nvSpPr>
        <p:spPr>
          <a:xfrm>
            <a:off x="6158151" y="254326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긍정어와 부정어의 빈도수 세기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B27978-ADCB-4EA9-AB71-1F1E9B6D79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47" b="4253"/>
          <a:stretch/>
        </p:blipFill>
        <p:spPr>
          <a:xfrm>
            <a:off x="790575" y="4684789"/>
            <a:ext cx="6432970" cy="14088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9077B-6283-4D3D-A76F-2D05DB723C44}"/>
              </a:ext>
            </a:extLst>
          </p:cNvPr>
          <p:cNvSpPr/>
          <p:nvPr/>
        </p:nvSpPr>
        <p:spPr>
          <a:xfrm>
            <a:off x="5960928" y="5532810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A1052-755B-4FA1-A5A3-6F8E786CAC60}"/>
              </a:ext>
            </a:extLst>
          </p:cNvPr>
          <p:cNvSpPr txBox="1"/>
          <p:nvPr/>
        </p:nvSpPr>
        <p:spPr>
          <a:xfrm>
            <a:off x="6158151" y="5821014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긍정어와 부정어의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ratio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측정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1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060C91-3F43-4103-BCAF-5AD58ADE0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54" y="1615769"/>
            <a:ext cx="8325408" cy="41356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F50016-B3E1-4B9D-8509-B0CBBA9F7868}"/>
              </a:ext>
            </a:extLst>
          </p:cNvPr>
          <p:cNvSpPr/>
          <p:nvPr/>
        </p:nvSpPr>
        <p:spPr>
          <a:xfrm>
            <a:off x="6371746" y="5189999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0554A-3BD2-497A-BECA-67574C617B1A}"/>
              </a:ext>
            </a:extLst>
          </p:cNvPr>
          <p:cNvSpPr txBox="1"/>
          <p:nvPr/>
        </p:nvSpPr>
        <p:spPr>
          <a:xfrm>
            <a:off x="6568969" y="5351333"/>
            <a:ext cx="4858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리뷰를 하나의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합하고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긍정은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부정은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labeling</a:t>
            </a:r>
          </a:p>
        </p:txBody>
      </p:sp>
    </p:spTree>
    <p:extLst>
      <p:ext uri="{BB962C8B-B14F-4D97-AF65-F5344CB8AC3E}">
        <p14:creationId xmlns:p14="http://schemas.microsoft.com/office/powerpoint/2010/main" val="240737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57F8D7-30BC-421F-8157-1DDE23E21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092615"/>
            <a:ext cx="9909815" cy="31986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32364A-7465-40A1-815B-F5FAF384A597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0B85E-8FF6-4222-BE35-F968B11E3591}"/>
              </a:ext>
            </a:extLst>
          </p:cNvPr>
          <p:cNvSpPr txBox="1"/>
          <p:nvPr/>
        </p:nvSpPr>
        <p:spPr>
          <a:xfrm>
            <a:off x="6595473" y="4665240"/>
            <a:ext cx="4858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사이킷런을 통해 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데이터와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분리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14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B2B2D8E-2703-4A33-95DA-1E0D559F0DD1}"/>
              </a:ext>
            </a:extLst>
          </p:cNvPr>
          <p:cNvSpPr/>
          <p:nvPr/>
        </p:nvSpPr>
        <p:spPr>
          <a:xfrm>
            <a:off x="0" y="0"/>
            <a:ext cx="12192000" cy="69246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97A6D-0604-4666-B1DA-DEC50E1C83B4}"/>
              </a:ext>
            </a:extLst>
          </p:cNvPr>
          <p:cNvSpPr txBox="1"/>
          <p:nvPr/>
        </p:nvSpPr>
        <p:spPr>
          <a:xfrm>
            <a:off x="131507" y="1597460"/>
            <a:ext cx="6543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INDEX</a:t>
            </a:r>
          </a:p>
          <a:p>
            <a:pPr marL="342900" indent="-342900">
              <a:buAutoNum type="arabicPeriod"/>
            </a:pP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25ADA85-4616-4428-89D8-5907EDC52D17}"/>
              </a:ext>
            </a:extLst>
          </p:cNvPr>
          <p:cNvSpPr/>
          <p:nvPr/>
        </p:nvSpPr>
        <p:spPr>
          <a:xfrm>
            <a:off x="-1" y="2421605"/>
            <a:ext cx="11946193" cy="4168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5F7493D-AB05-4344-AE68-D3959EDBF7E5}"/>
              </a:ext>
            </a:extLst>
          </p:cNvPr>
          <p:cNvSpPr/>
          <p:nvPr/>
        </p:nvSpPr>
        <p:spPr>
          <a:xfrm>
            <a:off x="1" y="2421605"/>
            <a:ext cx="749808" cy="41688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8800975-7782-4B88-A2B0-8D432F3CCCA9}"/>
              </a:ext>
            </a:extLst>
          </p:cNvPr>
          <p:cNvSpPr/>
          <p:nvPr/>
        </p:nvSpPr>
        <p:spPr>
          <a:xfrm>
            <a:off x="640733" y="4076050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 소개</a:t>
            </a: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D04BA60B-3072-43C8-8473-BA3A6798F8B6}"/>
              </a:ext>
            </a:extLst>
          </p:cNvPr>
          <p:cNvSpPr/>
          <p:nvPr/>
        </p:nvSpPr>
        <p:spPr>
          <a:xfrm>
            <a:off x="2757434" y="4076049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참가 분야</a:t>
            </a:r>
            <a:endParaRPr lang="en-US" altLang="ko-KR" sz="250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문제 정의</a:t>
            </a: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590BE375-CC20-40A3-AE96-1F4E44EC28F5}"/>
              </a:ext>
            </a:extLst>
          </p:cNvPr>
          <p:cNvSpPr/>
          <p:nvPr/>
        </p:nvSpPr>
        <p:spPr>
          <a:xfrm>
            <a:off x="4874137" y="4077560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</a:t>
            </a:r>
            <a:endParaRPr lang="en-US" altLang="ko-KR" sz="250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세부설명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2CD7DAF7-04B6-4E9F-B057-85CB77986070}"/>
              </a:ext>
            </a:extLst>
          </p:cNvPr>
          <p:cNvSpPr/>
          <p:nvPr/>
        </p:nvSpPr>
        <p:spPr>
          <a:xfrm>
            <a:off x="6990838" y="4076049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B00712E0-7191-4803-AED5-4B33C7EE0183}"/>
              </a:ext>
            </a:extLst>
          </p:cNvPr>
          <p:cNvSpPr/>
          <p:nvPr/>
        </p:nvSpPr>
        <p:spPr>
          <a:xfrm>
            <a:off x="9107539" y="4077560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사업성</a:t>
            </a:r>
            <a:endParaRPr lang="en-US" altLang="ko-KR" sz="250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활용내역</a:t>
            </a:r>
          </a:p>
        </p:txBody>
      </p:sp>
    </p:spTree>
    <p:extLst>
      <p:ext uri="{BB962C8B-B14F-4D97-AF65-F5344CB8AC3E}">
        <p14:creationId xmlns:p14="http://schemas.microsoft.com/office/powerpoint/2010/main" val="35124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4145A4-4C23-4AAF-AA7B-D87BCEC0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2" y="1720629"/>
            <a:ext cx="7720272" cy="17083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157447-2441-4622-9841-0B38996C39BC}"/>
              </a:ext>
            </a:extLst>
          </p:cNvPr>
          <p:cNvSpPr/>
          <p:nvPr/>
        </p:nvSpPr>
        <p:spPr>
          <a:xfrm>
            <a:off x="6769311" y="1468776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E2578-A5CB-419A-9329-0E0CCBFB2DB5}"/>
              </a:ext>
            </a:extLst>
          </p:cNvPr>
          <p:cNvSpPr txBox="1"/>
          <p:nvPr/>
        </p:nvSpPr>
        <p:spPr>
          <a:xfrm>
            <a:off x="6966534" y="1756980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Random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forest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모델 학습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84DAD2-1EF2-42DD-A630-DE2EF71E7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2" y="4177485"/>
            <a:ext cx="6804399" cy="9944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D256AF-DDB0-46B3-A0B6-03E81004E334}"/>
              </a:ext>
            </a:extLst>
          </p:cNvPr>
          <p:cNvSpPr/>
          <p:nvPr/>
        </p:nvSpPr>
        <p:spPr>
          <a:xfrm>
            <a:off x="6769311" y="4877882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F6FD2-41CD-4A3E-BA42-E57ED15006EC}"/>
              </a:ext>
            </a:extLst>
          </p:cNvPr>
          <p:cNvSpPr txBox="1"/>
          <p:nvPr/>
        </p:nvSpPr>
        <p:spPr>
          <a:xfrm>
            <a:off x="6966534" y="5166086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정확도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496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D3E6B4-E210-4C1E-89A1-75450DB6A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88010"/>
            <a:ext cx="9380220" cy="51587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FA6C22-23EE-4523-B413-8872AA7A7319}"/>
              </a:ext>
            </a:extLst>
          </p:cNvPr>
          <p:cNvSpPr/>
          <p:nvPr/>
        </p:nvSpPr>
        <p:spPr>
          <a:xfrm>
            <a:off x="6217286" y="4507933"/>
            <a:ext cx="5579775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C4A7B-A8C3-4A32-8B1F-7C6DBB30BC6B}"/>
              </a:ext>
            </a:extLst>
          </p:cNvPr>
          <p:cNvSpPr txBox="1"/>
          <p:nvPr/>
        </p:nvSpPr>
        <p:spPr>
          <a:xfrm>
            <a:off x="6120488" y="4619165"/>
            <a:ext cx="58085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토큰화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불용어 제거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소문자화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표제어 추출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360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EE8826-5146-48E2-B097-4728D8A74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1129816"/>
            <a:ext cx="8150964" cy="197428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72FB9F-3D9C-407B-BC18-E2992E94634B}"/>
              </a:ext>
            </a:extLst>
          </p:cNvPr>
          <p:cNvSpPr/>
          <p:nvPr/>
        </p:nvSpPr>
        <p:spPr>
          <a:xfrm>
            <a:off x="6663293" y="3107821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60167-C07B-449F-B1B9-E37A85B61BB1}"/>
              </a:ext>
            </a:extLst>
          </p:cNvPr>
          <p:cNvSpPr txBox="1"/>
          <p:nvPr/>
        </p:nvSpPr>
        <p:spPr>
          <a:xfrm>
            <a:off x="6860516" y="3265128"/>
            <a:ext cx="4858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전처리 후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RandomForest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모델 학습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FAE1F05-4C88-4965-BE14-B51107250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4289530"/>
            <a:ext cx="7393768" cy="1410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09E44-4AA0-48AF-B4B6-45CF1166D074}"/>
              </a:ext>
            </a:extLst>
          </p:cNvPr>
          <p:cNvSpPr/>
          <p:nvPr/>
        </p:nvSpPr>
        <p:spPr>
          <a:xfrm>
            <a:off x="6663293" y="5507425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243488-B46D-4C62-B9AF-3DD2061A7009}"/>
              </a:ext>
            </a:extLst>
          </p:cNvPr>
          <p:cNvSpPr txBox="1"/>
          <p:nvPr/>
        </p:nvSpPr>
        <p:spPr>
          <a:xfrm>
            <a:off x="6860516" y="5795629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정확도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1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4E3745-1D14-4C94-96C0-115B87BF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9" y="2041756"/>
            <a:ext cx="2081518" cy="20815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1E1B29-6F31-4F18-901B-1659A87774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93"/>
          <a:stretch/>
        </p:blipFill>
        <p:spPr>
          <a:xfrm>
            <a:off x="2529512" y="4338642"/>
            <a:ext cx="2081518" cy="1373947"/>
          </a:xfrm>
          <a:prstGeom prst="rect">
            <a:avLst/>
          </a:prstGeom>
        </p:spPr>
      </p:pic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F33A3BC7-109A-41A8-B5B5-9C82C9AB73BB}"/>
              </a:ext>
            </a:extLst>
          </p:cNvPr>
          <p:cNvSpPr/>
          <p:nvPr/>
        </p:nvSpPr>
        <p:spPr>
          <a:xfrm>
            <a:off x="3045715" y="1735584"/>
            <a:ext cx="1077686" cy="1144835"/>
          </a:xfrm>
          <a:prstGeom prst="mathMultiply">
            <a:avLst>
              <a:gd name="adj1" fmla="val 8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AA3759F1-ED1E-48E7-9BBB-854463AEC609}"/>
              </a:ext>
            </a:extLst>
          </p:cNvPr>
          <p:cNvSpPr/>
          <p:nvPr/>
        </p:nvSpPr>
        <p:spPr>
          <a:xfrm>
            <a:off x="3045715" y="3294803"/>
            <a:ext cx="1077686" cy="1144835"/>
          </a:xfrm>
          <a:prstGeom prst="mathMultiply">
            <a:avLst>
              <a:gd name="adj1" fmla="val 8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116B0C5F-5990-43CC-A6D7-726CC1E57274}"/>
              </a:ext>
            </a:extLst>
          </p:cNvPr>
          <p:cNvSpPr/>
          <p:nvPr/>
        </p:nvSpPr>
        <p:spPr>
          <a:xfrm>
            <a:off x="3078185" y="4090346"/>
            <a:ext cx="1077686" cy="1144835"/>
          </a:xfrm>
          <a:prstGeom prst="mathMultiply">
            <a:avLst>
              <a:gd name="adj1" fmla="val 8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4A590A-4D0A-44C8-B240-5468B9BFAD19}"/>
              </a:ext>
            </a:extLst>
          </p:cNvPr>
          <p:cNvSpPr txBox="1"/>
          <p:nvPr/>
        </p:nvSpPr>
        <p:spPr>
          <a:xfrm>
            <a:off x="4625317" y="2102738"/>
            <a:ext cx="125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FBE4FB-9550-4D16-90D7-48F56D5D3D28}"/>
              </a:ext>
            </a:extLst>
          </p:cNvPr>
          <p:cNvSpPr txBox="1"/>
          <p:nvPr/>
        </p:nvSpPr>
        <p:spPr>
          <a:xfrm>
            <a:off x="4611030" y="3667760"/>
            <a:ext cx="125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698240-1EA1-408A-93CE-7119E0831AA8}"/>
              </a:ext>
            </a:extLst>
          </p:cNvPr>
          <p:cNvSpPr txBox="1"/>
          <p:nvPr/>
        </p:nvSpPr>
        <p:spPr>
          <a:xfrm>
            <a:off x="4625317" y="4431930"/>
            <a:ext cx="125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불용어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86632A8-D55B-4D11-8438-3A6462788953}"/>
              </a:ext>
            </a:extLst>
          </p:cNvPr>
          <p:cNvSpPr/>
          <p:nvPr/>
        </p:nvSpPr>
        <p:spPr>
          <a:xfrm>
            <a:off x="6096000" y="1923203"/>
            <a:ext cx="3385459" cy="13716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 처리</a:t>
            </a:r>
            <a:endParaRPr lang="en-US" altLang="ko-KR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1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Part of speech tagging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F6889D8B-5787-4152-87F3-FBE51F032D2A}"/>
              </a:ext>
            </a:extLst>
          </p:cNvPr>
          <p:cNvSpPr/>
          <p:nvPr/>
        </p:nvSpPr>
        <p:spPr>
          <a:xfrm>
            <a:off x="7162859" y="3860434"/>
            <a:ext cx="1251740" cy="956416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BB4855-A15A-4844-BE23-9567B67CF225}"/>
              </a:ext>
            </a:extLst>
          </p:cNvPr>
          <p:cNvSpPr txBox="1"/>
          <p:nvPr/>
        </p:nvSpPr>
        <p:spPr>
          <a:xfrm>
            <a:off x="6248345" y="5193379"/>
            <a:ext cx="338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단어의 품사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labeling</a:t>
            </a:r>
            <a:endParaRPr lang="ko-KR" alt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77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9C810A-3638-462F-8783-65476785DEF6}"/>
              </a:ext>
            </a:extLst>
          </p:cNvPr>
          <p:cNvGrpSpPr/>
          <p:nvPr/>
        </p:nvGrpSpPr>
        <p:grpSpPr>
          <a:xfrm>
            <a:off x="6096000" y="1923203"/>
            <a:ext cx="3537803" cy="3731841"/>
            <a:chOff x="6096000" y="1923203"/>
            <a:chExt cx="3537803" cy="373184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86632A8-D55B-4D11-8438-3A6462788953}"/>
                </a:ext>
              </a:extLst>
            </p:cNvPr>
            <p:cNvSpPr/>
            <p:nvPr/>
          </p:nvSpPr>
          <p:spPr>
            <a:xfrm>
              <a:off x="6096000" y="1923203"/>
              <a:ext cx="3385459" cy="13716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자연어 처리</a:t>
              </a:r>
              <a:endPara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21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Part of speech tagging</a:t>
              </a:r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F6889D8B-5787-4152-87F3-FBE51F032D2A}"/>
                </a:ext>
              </a:extLst>
            </p:cNvPr>
            <p:cNvSpPr/>
            <p:nvPr/>
          </p:nvSpPr>
          <p:spPr>
            <a:xfrm>
              <a:off x="7162859" y="3860434"/>
              <a:ext cx="1251740" cy="956416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B4855-A15A-4844-BE23-9567B67CF225}"/>
                </a:ext>
              </a:extLst>
            </p:cNvPr>
            <p:cNvSpPr txBox="1"/>
            <p:nvPr/>
          </p:nvSpPr>
          <p:spPr>
            <a:xfrm>
              <a:off x="6248345" y="5193379"/>
              <a:ext cx="3385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각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단어의 품사 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labeling</a:t>
              </a:r>
              <a:endPara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88F93-263B-4743-9879-8ED8E46CF5A0}"/>
              </a:ext>
            </a:extLst>
          </p:cNvPr>
          <p:cNvGrpSpPr/>
          <p:nvPr/>
        </p:nvGrpSpPr>
        <p:grpSpPr>
          <a:xfrm>
            <a:off x="7037084" y="1725508"/>
            <a:ext cx="2455258" cy="4110128"/>
            <a:chOff x="1583344" y="1820985"/>
            <a:chExt cx="2455258" cy="41101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CFDBE8-E137-4C03-9597-928A55552E43}"/>
                </a:ext>
              </a:extLst>
            </p:cNvPr>
            <p:cNvSpPr/>
            <p:nvPr/>
          </p:nvSpPr>
          <p:spPr>
            <a:xfrm>
              <a:off x="1583347" y="1820985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명사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4B54CA-9ABE-4333-8EED-C1AA8B4D99B2}"/>
                </a:ext>
              </a:extLst>
            </p:cNvPr>
            <p:cNvSpPr/>
            <p:nvPr/>
          </p:nvSpPr>
          <p:spPr>
            <a:xfrm>
              <a:off x="1583345" y="2790809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형용사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B313BD-2D36-4B27-BE61-67D900BDB98B}"/>
                </a:ext>
              </a:extLst>
            </p:cNvPr>
            <p:cNvSpPr/>
            <p:nvPr/>
          </p:nvSpPr>
          <p:spPr>
            <a:xfrm>
              <a:off x="1583344" y="3760633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부사</a:t>
              </a: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4BF4A25E-E6A7-4F10-B2F8-90491B25B00A}"/>
                </a:ext>
              </a:extLst>
            </p:cNvPr>
            <p:cNvSpPr/>
            <p:nvPr/>
          </p:nvSpPr>
          <p:spPr>
            <a:xfrm>
              <a:off x="2429971" y="4688941"/>
              <a:ext cx="762000" cy="620485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39F162-5FCC-415F-B37A-7F47A2D48188}"/>
                </a:ext>
              </a:extLst>
            </p:cNvPr>
            <p:cNvSpPr txBox="1"/>
            <p:nvPr/>
          </p:nvSpPr>
          <p:spPr>
            <a:xfrm>
              <a:off x="1680481" y="5469448"/>
              <a:ext cx="2358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빈도 수 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sorting</a:t>
              </a:r>
              <a:endPara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4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34596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88F93-263B-4743-9879-8ED8E46CF5A0}"/>
              </a:ext>
            </a:extLst>
          </p:cNvPr>
          <p:cNvGrpSpPr/>
          <p:nvPr/>
        </p:nvGrpSpPr>
        <p:grpSpPr>
          <a:xfrm>
            <a:off x="7037084" y="1725508"/>
            <a:ext cx="2455258" cy="4110128"/>
            <a:chOff x="1583344" y="1820985"/>
            <a:chExt cx="2455258" cy="41101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CFDBE8-E137-4C03-9597-928A55552E43}"/>
                </a:ext>
              </a:extLst>
            </p:cNvPr>
            <p:cNvSpPr/>
            <p:nvPr/>
          </p:nvSpPr>
          <p:spPr>
            <a:xfrm>
              <a:off x="1583347" y="1820985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명사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4B54CA-9ABE-4333-8EED-C1AA8B4D99B2}"/>
                </a:ext>
              </a:extLst>
            </p:cNvPr>
            <p:cNvSpPr/>
            <p:nvPr/>
          </p:nvSpPr>
          <p:spPr>
            <a:xfrm>
              <a:off x="1583345" y="2790809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형용사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B313BD-2D36-4B27-BE61-67D900BDB98B}"/>
                </a:ext>
              </a:extLst>
            </p:cNvPr>
            <p:cNvSpPr/>
            <p:nvPr/>
          </p:nvSpPr>
          <p:spPr>
            <a:xfrm>
              <a:off x="1583344" y="3760633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부사</a:t>
              </a: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4BF4A25E-E6A7-4F10-B2F8-90491B25B00A}"/>
                </a:ext>
              </a:extLst>
            </p:cNvPr>
            <p:cNvSpPr/>
            <p:nvPr/>
          </p:nvSpPr>
          <p:spPr>
            <a:xfrm>
              <a:off x="2429971" y="4688941"/>
              <a:ext cx="762000" cy="620485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39F162-5FCC-415F-B37A-7F47A2D48188}"/>
                </a:ext>
              </a:extLst>
            </p:cNvPr>
            <p:cNvSpPr txBox="1"/>
            <p:nvPr/>
          </p:nvSpPr>
          <p:spPr>
            <a:xfrm>
              <a:off x="1680481" y="5469448"/>
              <a:ext cx="2358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빈도 수 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sorting</a:t>
              </a:r>
              <a:endPara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91AC70-55F8-4081-A5FF-B84A756E0F2B}"/>
              </a:ext>
            </a:extLst>
          </p:cNvPr>
          <p:cNvGrpSpPr/>
          <p:nvPr/>
        </p:nvGrpSpPr>
        <p:grpSpPr>
          <a:xfrm>
            <a:off x="8056920" y="1896303"/>
            <a:ext cx="1435419" cy="3693897"/>
            <a:chOff x="1740692" y="1990069"/>
            <a:chExt cx="1435419" cy="3693897"/>
          </a:xfrm>
        </p:grpSpPr>
        <p:sp>
          <p:nvSpPr>
            <p:cNvPr id="9" name="웃는 얼굴 8">
              <a:extLst>
                <a:ext uri="{FF2B5EF4-FFF2-40B4-BE49-F238E27FC236}">
                  <a16:creationId xmlns:a16="http://schemas.microsoft.com/office/drawing/2014/main" id="{18525D93-3C29-4411-A967-C6CD05100043}"/>
                </a:ext>
              </a:extLst>
            </p:cNvPr>
            <p:cNvSpPr/>
            <p:nvPr/>
          </p:nvSpPr>
          <p:spPr>
            <a:xfrm>
              <a:off x="1807028" y="4028304"/>
              <a:ext cx="1262743" cy="1120990"/>
            </a:xfrm>
            <a:prstGeom prst="smileyFace">
              <a:avLst>
                <a:gd name="adj" fmla="val -465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웃는 얼굴 12">
              <a:extLst>
                <a:ext uri="{FF2B5EF4-FFF2-40B4-BE49-F238E27FC236}">
                  <a16:creationId xmlns:a16="http://schemas.microsoft.com/office/drawing/2014/main" id="{5A4E69D3-0BC1-4A93-B5AF-5712DB0EE63C}"/>
                </a:ext>
              </a:extLst>
            </p:cNvPr>
            <p:cNvSpPr/>
            <p:nvPr/>
          </p:nvSpPr>
          <p:spPr>
            <a:xfrm>
              <a:off x="1740692" y="1990069"/>
              <a:ext cx="1262743" cy="1120990"/>
            </a:xfrm>
            <a:prstGeom prst="smileyFace">
              <a:avLst>
                <a:gd name="adj" fmla="val 465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63B810-22D8-44FA-961A-1115F371C1B6}"/>
                </a:ext>
              </a:extLst>
            </p:cNvPr>
            <p:cNvSpPr txBox="1"/>
            <p:nvPr/>
          </p:nvSpPr>
          <p:spPr>
            <a:xfrm>
              <a:off x="1847849" y="3086007"/>
              <a:ext cx="104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accent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best</a:t>
              </a:r>
              <a:endParaRPr lang="ko-KR" altLang="en-US" sz="320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10C46D-2650-488E-9630-8DA49F4D4351}"/>
                </a:ext>
              </a:extLst>
            </p:cNvPr>
            <p:cNvSpPr txBox="1"/>
            <p:nvPr/>
          </p:nvSpPr>
          <p:spPr>
            <a:xfrm>
              <a:off x="1822877" y="5099191"/>
              <a:ext cx="13532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accent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worst</a:t>
              </a:r>
              <a:endParaRPr lang="ko-KR" altLang="en-US" sz="320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4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3760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A0C146-33D6-4D8E-9075-362367CCD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38"/>
          <a:stretch/>
        </p:blipFill>
        <p:spPr>
          <a:xfrm>
            <a:off x="538162" y="1903222"/>
            <a:ext cx="6348686" cy="39911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6315F9-BFCA-4A5D-9A5D-19345729ECD4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E750E-5454-4C6C-A6C9-0C9336122911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데이터의 통계 용이성을 위해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nltk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73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6E160A-9B33-48AA-A784-CFBC61DEB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90" y="1204187"/>
            <a:ext cx="9380220" cy="51587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04D14F-101C-449B-8D08-F83D1A4A0E86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F09B0-8DD1-418E-83BD-C2EEB76541B8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토큰화를 통한 단어의 필터링 준비 작업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780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32A182-CB93-4059-9B9E-A0E32FF24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44"/>
          <a:stretch/>
        </p:blipFill>
        <p:spPr>
          <a:xfrm>
            <a:off x="1190625" y="2175710"/>
            <a:ext cx="6574112" cy="30580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0DAD1F8-51A4-4CEA-A3BF-2B85DEE7B60A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974F2-7DD0-4266-856E-03504D2824CA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751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AD718-A4A4-4279-B493-3340267B5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49"/>
          <a:stretch/>
        </p:blipFill>
        <p:spPr>
          <a:xfrm>
            <a:off x="1329690" y="2125777"/>
            <a:ext cx="7353899" cy="3011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3B5B1C-FF0F-473C-A1EA-C666CCD222D2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CA710-88FF-4173-955B-E04EEE80BAE0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필요한 단어들만 필터링하여 저장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68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62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BDA92-AFA3-42A4-8097-F0A0D461A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0"/>
          <a:stretch/>
        </p:blipFill>
        <p:spPr>
          <a:xfrm>
            <a:off x="1298006" y="2497555"/>
            <a:ext cx="5832398" cy="26158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482F963-6E1D-4AC7-8109-479CC368BBDE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3AE1F-417A-4628-95B3-4691AE9B63DA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상위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50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필터링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4AFC86-7471-43C7-BB26-E4AE2BE92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87"/>
          <a:stretch/>
        </p:blipFill>
        <p:spPr>
          <a:xfrm>
            <a:off x="1377817" y="2170417"/>
            <a:ext cx="6563026" cy="31357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6F41C19-E2C9-4B57-B7E2-FB3635B78DD1}"/>
              </a:ext>
            </a:extLst>
          </p:cNvPr>
          <p:cNvSpPr/>
          <p:nvPr/>
        </p:nvSpPr>
        <p:spPr>
          <a:xfrm>
            <a:off x="6398250" y="5091236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A1EFE-ECF0-4994-AE54-3396AFE0B982}"/>
              </a:ext>
            </a:extLst>
          </p:cNvPr>
          <p:cNvSpPr txBox="1"/>
          <p:nvPr/>
        </p:nvSpPr>
        <p:spPr>
          <a:xfrm>
            <a:off x="6595473" y="5379440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형식으로 저장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490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5632B6-3C47-4E39-B8EC-353472601186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7251B-7187-48BC-AC92-E8E2CA817FC9}"/>
              </a:ext>
            </a:extLst>
          </p:cNvPr>
          <p:cNvSpPr txBox="1"/>
          <p:nvPr/>
        </p:nvSpPr>
        <p:spPr>
          <a:xfrm>
            <a:off x="6482469" y="4796137"/>
            <a:ext cx="52530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 리뷰와 부정 리뷰에서 빈도수 정렬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6F62EC-B19F-4488-B5A6-E0C6BF70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3" y="1061588"/>
            <a:ext cx="5314502" cy="28691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72F266-EE1B-40A4-B728-DA2D410E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7" y="3911286"/>
            <a:ext cx="5314502" cy="286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1C9EAC-CDFC-4905-9243-251557772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71" r="45919" b="6825"/>
          <a:stretch/>
        </p:blipFill>
        <p:spPr>
          <a:xfrm>
            <a:off x="5889550" y="1743614"/>
            <a:ext cx="5942785" cy="38384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46DC995-6FCC-486D-8035-91AC72458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29" r="44740" b="5312"/>
          <a:stretch/>
        </p:blipFill>
        <p:spPr>
          <a:xfrm>
            <a:off x="285750" y="1697894"/>
            <a:ext cx="5680945" cy="38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09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A07954-983C-4F35-A18A-2922C12DE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524"/>
          <a:stretch/>
        </p:blipFill>
        <p:spPr>
          <a:xfrm>
            <a:off x="1363177" y="1987271"/>
            <a:ext cx="6433285" cy="37088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5632B6-3C47-4E39-B8EC-353472601186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7251B-7187-48BC-AC92-E8E2CA817FC9}"/>
              </a:ext>
            </a:extLst>
          </p:cNvPr>
          <p:cNvSpPr txBox="1"/>
          <p:nvPr/>
        </p:nvSpPr>
        <p:spPr>
          <a:xfrm>
            <a:off x="6482469" y="4796137"/>
            <a:ext cx="52530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 리뷰와 부정 리뷰에서 공통 단어 추출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11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F7E5CBF-48B6-448E-8306-B1948045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192318"/>
            <a:ext cx="10528554" cy="5146546"/>
          </a:xfrm>
          <a:prstGeom prst="rect">
            <a:avLst/>
          </a:prstGeom>
        </p:spPr>
      </p:pic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F042A2-C61E-48A8-8510-43EC9BE706EF}"/>
              </a:ext>
            </a:extLst>
          </p:cNvPr>
          <p:cNvSpPr/>
          <p:nvPr/>
        </p:nvSpPr>
        <p:spPr>
          <a:xfrm>
            <a:off x="6578723" y="1198672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29635C-6F18-4496-B724-2CE11F45046F}"/>
              </a:ext>
            </a:extLst>
          </p:cNvPr>
          <p:cNvSpPr txBox="1"/>
          <p:nvPr/>
        </p:nvSpPr>
        <p:spPr>
          <a:xfrm>
            <a:off x="6775946" y="1486876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 및 시각화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3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F7E5CBF-48B6-448E-8306-B19480451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25" t="67546" r="34245" b="2565"/>
          <a:stretch/>
        </p:blipFill>
        <p:spPr>
          <a:xfrm>
            <a:off x="6948975" y="4231601"/>
            <a:ext cx="4012878" cy="2470646"/>
          </a:xfrm>
          <a:prstGeom prst="rect">
            <a:avLst/>
          </a:prstGeom>
        </p:spPr>
      </p:pic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F042A2-C61E-48A8-8510-43EC9BE706EF}"/>
              </a:ext>
            </a:extLst>
          </p:cNvPr>
          <p:cNvSpPr/>
          <p:nvPr/>
        </p:nvSpPr>
        <p:spPr>
          <a:xfrm>
            <a:off x="6578723" y="1198672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29635C-6F18-4496-B724-2CE11F45046F}"/>
              </a:ext>
            </a:extLst>
          </p:cNvPr>
          <p:cNvSpPr txBox="1"/>
          <p:nvPr/>
        </p:nvSpPr>
        <p:spPr>
          <a:xfrm>
            <a:off x="6775946" y="1486876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 및 시각화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9E882-41E9-431B-B22D-396473A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27070" r="71112" b="2564"/>
          <a:stretch/>
        </p:blipFill>
        <p:spPr>
          <a:xfrm>
            <a:off x="587140" y="1137976"/>
            <a:ext cx="4438999" cy="55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9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사업성 및 활용방안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38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사업화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0B73A-6EFC-4F90-9D5E-19AAA38024A4}"/>
              </a:ext>
            </a:extLst>
          </p:cNvPr>
          <p:cNvSpPr txBox="1"/>
          <p:nvPr/>
        </p:nvSpPr>
        <p:spPr>
          <a:xfrm>
            <a:off x="2438400" y="2053438"/>
            <a:ext cx="7379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latin typeface="DX신사임당B" panose="02020600000000000000" pitchFamily="18" charset="-127"/>
                <a:ea typeface="DX신사임당B" panose="02020600000000000000" pitchFamily="18" charset="-127"/>
              </a:rPr>
              <a:t>“ </a:t>
            </a:r>
            <a:r>
              <a:rPr lang="ko-KR" altLang="en-US" sz="5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빅데이터 비즈니스 모델 </a:t>
            </a:r>
            <a:r>
              <a:rPr lang="en-US" altLang="ko-KR" sz="5000">
                <a:latin typeface="DX신사임당B" panose="02020600000000000000" pitchFamily="18" charset="-127"/>
                <a:ea typeface="DX신사임당B" panose="02020600000000000000" pitchFamily="18" charset="-127"/>
              </a:rPr>
              <a:t>”</a:t>
            </a:r>
            <a:endParaRPr lang="ko-KR" altLang="en-US" sz="5000">
              <a:latin typeface="DX신사임당B" panose="02020600000000000000" pitchFamily="18" charset="-127"/>
              <a:ea typeface="DX신사임당B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E6168-EF46-42DD-B857-37FEF8FE9F92}"/>
              </a:ext>
            </a:extLst>
          </p:cNvPr>
          <p:cNvSpPr txBox="1"/>
          <p:nvPr/>
        </p:nvSpPr>
        <p:spPr>
          <a:xfrm>
            <a:off x="4480496" y="2973001"/>
            <a:ext cx="4327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 대상의 컨설팅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DF7AE0-BD31-482D-8FC5-085791466D1D}"/>
              </a:ext>
            </a:extLst>
          </p:cNvPr>
          <p:cNvSpPr txBox="1"/>
          <p:nvPr/>
        </p:nvSpPr>
        <p:spPr>
          <a:xfrm>
            <a:off x="3340458" y="4638701"/>
            <a:ext cx="5575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기업의 현 상황과 고객의 니즈를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분석해서 제시해주는 서비스 모델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7A14C-0D17-49B2-BFD1-3E3BD863ED63}"/>
              </a:ext>
            </a:extLst>
          </p:cNvPr>
          <p:cNvSpPr txBox="1"/>
          <p:nvPr/>
        </p:nvSpPr>
        <p:spPr>
          <a:xfrm>
            <a:off x="7458280" y="1591773"/>
            <a:ext cx="2532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혁신적 모델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CC17BA8-69FB-4674-B9DC-2B5FBE4978B9}"/>
              </a:ext>
            </a:extLst>
          </p:cNvPr>
          <p:cNvSpPr/>
          <p:nvPr/>
        </p:nvSpPr>
        <p:spPr>
          <a:xfrm rot="5400000">
            <a:off x="5413211" y="3807136"/>
            <a:ext cx="968612" cy="40086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F3544C95-F2DE-4AB1-866C-9B481EA28EC1}"/>
              </a:ext>
            </a:extLst>
          </p:cNvPr>
          <p:cNvSpPr/>
          <p:nvPr/>
        </p:nvSpPr>
        <p:spPr>
          <a:xfrm>
            <a:off x="3228975" y="4580473"/>
            <a:ext cx="5575554" cy="1153577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84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사업화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C57A8-5CE4-45B4-A513-240CC0468B61}"/>
              </a:ext>
            </a:extLst>
          </p:cNvPr>
          <p:cNvSpPr txBox="1"/>
          <p:nvPr/>
        </p:nvSpPr>
        <p:spPr>
          <a:xfrm>
            <a:off x="2005737" y="1028343"/>
            <a:ext cx="818052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장기적 목표</a:t>
            </a:r>
            <a:endParaRPr lang="en-US" altLang="ko-KR" sz="4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기업의 고객 리뷰 데이터 수집</a:t>
            </a:r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분류</a:t>
            </a:r>
            <a:r>
              <a:rPr lang="en-US" altLang="ko-KR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</a:t>
            </a:r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시장에서 고객의 니즈를 파악</a:t>
            </a:r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전문적인 시장 맞춤형 </a:t>
            </a:r>
            <a:r>
              <a:rPr lang="ko-KR" altLang="en-US" sz="320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컨설팅 비즈니스 </a:t>
            </a:r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설립</a:t>
            </a:r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A7702-D0E7-4B0A-AEE7-719592DBB80E}"/>
              </a:ext>
            </a:extLst>
          </p:cNvPr>
          <p:cNvSpPr txBox="1"/>
          <p:nvPr/>
        </p:nvSpPr>
        <p:spPr>
          <a:xfrm>
            <a:off x="6096000" y="5545868"/>
            <a:ext cx="5793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u="sng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고객의 정확한 니즈를 파악하는 것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필요로 하는 중소기업 및 스타트업을 타겟으로 함</a:t>
            </a:r>
            <a:endParaRPr lang="en-US" altLang="ko-KR" sz="2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4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948D3A-D861-45B6-A9F7-DB6715E49CFE}"/>
              </a:ext>
            </a:extLst>
          </p:cNvPr>
          <p:cNvSpPr/>
          <p:nvPr/>
        </p:nvSpPr>
        <p:spPr>
          <a:xfrm>
            <a:off x="4689872" y="1183541"/>
            <a:ext cx="2800350" cy="3200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96511A-C1FE-4B94-A934-2600BB9BD2F3}"/>
              </a:ext>
            </a:extLst>
          </p:cNvPr>
          <p:cNvSpPr/>
          <p:nvPr/>
        </p:nvSpPr>
        <p:spPr>
          <a:xfrm>
            <a:off x="8389144" y="1183540"/>
            <a:ext cx="2800350" cy="3200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38100" y="480535"/>
            <a:ext cx="1295400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7636" y="528160"/>
            <a:ext cx="165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팀소개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FC64D0-A199-4BF3-8B26-155938FB160E}"/>
              </a:ext>
            </a:extLst>
          </p:cNvPr>
          <p:cNvSpPr/>
          <p:nvPr/>
        </p:nvSpPr>
        <p:spPr>
          <a:xfrm>
            <a:off x="978694" y="1183539"/>
            <a:ext cx="2800350" cy="3200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D067E2-9E3F-4FA6-83C0-3C3D8B3AD0E5}"/>
              </a:ext>
            </a:extLst>
          </p:cNvPr>
          <p:cNvSpPr txBox="1"/>
          <p:nvPr/>
        </p:nvSpPr>
        <p:spPr>
          <a:xfrm>
            <a:off x="1371600" y="441631"/>
            <a:ext cx="2571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</a:t>
            </a:r>
            <a:r>
              <a:rPr lang="ko-KR" altLang="en-US" sz="2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앤</a:t>
            </a:r>
            <a:r>
              <a:rPr lang="ko-KR" altLang="en-US" sz="250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2AAD0-F87A-47B1-B999-24F79156BC8D}"/>
              </a:ext>
            </a:extLst>
          </p:cNvPr>
          <p:cNvSpPr txBox="1"/>
          <p:nvPr/>
        </p:nvSpPr>
        <p:spPr>
          <a:xfrm>
            <a:off x="978694" y="4526726"/>
            <a:ext cx="2800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김민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</a:t>
            </a:r>
            <a:endParaRPr lang="en-US" altLang="ko-KR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한양대학교 정보시스템학과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철학과 재학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나의 배움과 경험으로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세상을 바꾸자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.”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CF10B4-884D-4178-9042-76ED89EF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" t="11558" r="-212" b="11146"/>
          <a:stretch/>
        </p:blipFill>
        <p:spPr>
          <a:xfrm>
            <a:off x="4689872" y="1340703"/>
            <a:ext cx="2812256" cy="28860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D132BA-1002-44FC-9CBD-66CB18FE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44" y="1340703"/>
            <a:ext cx="2812256" cy="28860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2EC67C-EDB6-41B4-B2C5-92296FE10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88" r="12938"/>
          <a:stretch/>
        </p:blipFill>
        <p:spPr>
          <a:xfrm>
            <a:off x="978694" y="1340703"/>
            <a:ext cx="2812256" cy="2886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DD15A8-134E-4776-83A7-B45C7EE6EA63}"/>
              </a:ext>
            </a:extLst>
          </p:cNvPr>
          <p:cNvSpPr txBox="1"/>
          <p:nvPr/>
        </p:nvSpPr>
        <p:spPr>
          <a:xfrm>
            <a:off x="8401050" y="4526725"/>
            <a:ext cx="2800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나연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한양대학교 산업공학과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빅데이터융합전공 재학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넓은 세상을 바라보는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시각을 갖자 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.”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50B5E-FB66-49BC-89F6-7DAA1BAB5A33}"/>
              </a:ext>
            </a:extLst>
          </p:cNvPr>
          <p:cNvSpPr txBox="1"/>
          <p:nvPr/>
        </p:nvSpPr>
        <p:spPr>
          <a:xfrm>
            <a:off x="4689872" y="4526726"/>
            <a:ext cx="2800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</a:t>
            </a:r>
            <a:r>
              <a:rPr lang="ko-KR" altLang="en-US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한양대학교 정보시스템학과 재학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세상에서 의미있는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존재가 되자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.”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F8B69E-60B8-4AAB-8139-8876C63ACCA9}"/>
              </a:ext>
            </a:extLst>
          </p:cNvPr>
          <p:cNvGrpSpPr/>
          <p:nvPr/>
        </p:nvGrpSpPr>
        <p:grpSpPr>
          <a:xfrm>
            <a:off x="38100" y="1437320"/>
            <a:ext cx="12153900" cy="4130159"/>
            <a:chOff x="38100" y="1437320"/>
            <a:chExt cx="12153900" cy="41301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C105F52-C2C9-4C10-8B8A-8724551AB5A4}"/>
                </a:ext>
              </a:extLst>
            </p:cNvPr>
            <p:cNvSpPr/>
            <p:nvPr/>
          </p:nvSpPr>
          <p:spPr>
            <a:xfrm>
              <a:off x="38100" y="1437320"/>
              <a:ext cx="12153900" cy="4130159"/>
            </a:xfrm>
            <a:prstGeom prst="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0A56F-1270-4311-B7A5-E7CAFB868B47}"/>
                </a:ext>
              </a:extLst>
            </p:cNvPr>
            <p:cNvSpPr txBox="1"/>
            <p:nvPr/>
          </p:nvSpPr>
          <p:spPr>
            <a:xfrm>
              <a:off x="2039279" y="2472449"/>
              <a:ext cx="815154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>
                  <a:solidFill>
                    <a:schemeClr val="bg1"/>
                  </a:solidFill>
                  <a:latin typeface="DX신사임당B" panose="02020600000000000000" pitchFamily="18" charset="-127"/>
                  <a:ea typeface="DX신사임당B" panose="02020600000000000000" pitchFamily="18" charset="-127"/>
                </a:rPr>
                <a:t>“ </a:t>
              </a:r>
              <a:r>
                <a:rPr lang="ko-KR" altLang="en-US" sz="5400">
                  <a:solidFill>
                    <a:schemeClr val="bg1"/>
                  </a:solidFill>
                  <a:latin typeface="DX신사임당B" panose="02020600000000000000" pitchFamily="18" charset="-127"/>
                  <a:ea typeface="DX신사임당B" panose="02020600000000000000" pitchFamily="18" charset="-127"/>
                </a:rPr>
                <a:t>데이터를 통해 긍정적으로 변화되는 세상을 꿈꿉니다</a:t>
              </a:r>
              <a:r>
                <a:rPr lang="en-US" altLang="ko-KR" sz="5400">
                  <a:solidFill>
                    <a:schemeClr val="bg1"/>
                  </a:solidFill>
                  <a:latin typeface="DX신사임당B" panose="02020600000000000000" pitchFamily="18" charset="-127"/>
                  <a:ea typeface="DX신사임당B" panose="02020600000000000000" pitchFamily="18" charset="-127"/>
                </a:rPr>
                <a:t>. ”</a:t>
              </a:r>
              <a:endParaRPr lang="ko-KR" altLang="en-US" sz="5400">
                <a:solidFill>
                  <a:schemeClr val="bg1"/>
                </a:solidFill>
                <a:latin typeface="DX신사임당B" panose="02020600000000000000" pitchFamily="18" charset="-127"/>
                <a:ea typeface="DX신사임당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7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0" y="457198"/>
            <a:ext cx="2581275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시장 분석 및 시장성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AB87A6-CCD1-44D7-A23D-CE523148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545" y="1198613"/>
            <a:ext cx="9417479" cy="15826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9284D9-B418-4686-8803-88B122705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2" y="2326678"/>
            <a:ext cx="9417971" cy="14949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EB3A1A-D95E-42F0-8808-DFF0697F9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3675638"/>
            <a:ext cx="10098995" cy="86968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E5B9F2-23A5-4164-AAF7-0AE863B196F7}"/>
              </a:ext>
            </a:extLst>
          </p:cNvPr>
          <p:cNvSpPr/>
          <p:nvPr/>
        </p:nvSpPr>
        <p:spPr>
          <a:xfrm>
            <a:off x="1085850" y="3839419"/>
            <a:ext cx="647700" cy="323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E1BC6-40BD-4D03-A463-88F8682C1914}"/>
              </a:ext>
            </a:extLst>
          </p:cNvPr>
          <p:cNvSpPr txBox="1"/>
          <p:nvPr/>
        </p:nvSpPr>
        <p:spPr>
          <a:xfrm>
            <a:off x="1661074" y="5792752"/>
            <a:ext cx="8869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소비시장에서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서비스에 대한 리뷰의 중요성 확대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D77D086-AB2E-45FC-910C-E4D65F5DE85B}"/>
              </a:ext>
            </a:extLst>
          </p:cNvPr>
          <p:cNvSpPr/>
          <p:nvPr/>
        </p:nvSpPr>
        <p:spPr>
          <a:xfrm rot="5400000">
            <a:off x="3775547" y="4895257"/>
            <a:ext cx="795416" cy="54756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D195586-E0DC-4BBA-8CCE-D05015338506}"/>
              </a:ext>
            </a:extLst>
          </p:cNvPr>
          <p:cNvSpPr/>
          <p:nvPr/>
        </p:nvSpPr>
        <p:spPr>
          <a:xfrm rot="5400000">
            <a:off x="7670193" y="4895257"/>
            <a:ext cx="795416" cy="54756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0" y="457198"/>
            <a:ext cx="2581275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시장 분석 및 시장성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5B5F4-62CB-4A5C-A8F4-C3D73DEA335B}"/>
              </a:ext>
            </a:extLst>
          </p:cNvPr>
          <p:cNvSpPr txBox="1"/>
          <p:nvPr/>
        </p:nvSpPr>
        <p:spPr>
          <a:xfrm>
            <a:off x="779103" y="5309943"/>
            <a:ext cx="32265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정확한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 분석 모델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5872EA1-42AF-46DE-B0C1-B3784CBDE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813" y="3151749"/>
            <a:ext cx="3109046" cy="31090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8088F7-C2E9-4DAA-8520-EFECC835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6" y="1695775"/>
            <a:ext cx="3466450" cy="3466450"/>
          </a:xfrm>
          <a:prstGeom prst="rect">
            <a:avLst/>
          </a:prstGeom>
        </p:spPr>
      </p:pic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9F7C2B68-87B2-4F13-9214-C1C05D28490C}"/>
              </a:ext>
            </a:extLst>
          </p:cNvPr>
          <p:cNvSpPr/>
          <p:nvPr/>
        </p:nvSpPr>
        <p:spPr>
          <a:xfrm>
            <a:off x="2014323" y="1566057"/>
            <a:ext cx="2294225" cy="2256690"/>
          </a:xfrm>
          <a:prstGeom prst="donut">
            <a:avLst>
              <a:gd name="adj" fmla="val 28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42C9E0B-EE26-4C93-8A7D-833DF13051EB}"/>
              </a:ext>
            </a:extLst>
          </p:cNvPr>
          <p:cNvCxnSpPr>
            <a:cxnSpLocks/>
          </p:cNvCxnSpPr>
          <p:nvPr/>
        </p:nvCxnSpPr>
        <p:spPr>
          <a:xfrm>
            <a:off x="3975172" y="1925475"/>
            <a:ext cx="6661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F301D9-400B-4406-8C1C-54186A934D4B}"/>
              </a:ext>
            </a:extLst>
          </p:cNvPr>
          <p:cNvSpPr txBox="1"/>
          <p:nvPr/>
        </p:nvSpPr>
        <p:spPr>
          <a:xfrm>
            <a:off x="4584068" y="1695775"/>
            <a:ext cx="3023863" cy="4770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 기업에 제공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47B70B-7116-490B-8EEF-077908239FFC}"/>
              </a:ext>
            </a:extLst>
          </p:cNvPr>
          <p:cNvSpPr txBox="1"/>
          <p:nvPr/>
        </p:nvSpPr>
        <p:spPr>
          <a:xfrm>
            <a:off x="4475017" y="3706250"/>
            <a:ext cx="41357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리뷰의 효율적 관리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↓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 해석 결과의 객관성 확보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↓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인적 자원 활용성 증가 및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소비자 맞춤 시장 확대</a:t>
            </a:r>
          </a:p>
        </p:txBody>
      </p:sp>
    </p:spTree>
    <p:extLst>
      <p:ext uri="{BB962C8B-B14F-4D97-AF65-F5344CB8AC3E}">
        <p14:creationId xmlns:p14="http://schemas.microsoft.com/office/powerpoint/2010/main" val="2633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 animBg="1"/>
      <p:bldP spid="38" grpId="0" animBg="1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2" y="457198"/>
            <a:ext cx="1504948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홍보 방안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6E4B2-332E-4109-B589-7703A1A09EEB}"/>
              </a:ext>
            </a:extLst>
          </p:cNvPr>
          <p:cNvSpPr txBox="1"/>
          <p:nvPr/>
        </p:nvSpPr>
        <p:spPr>
          <a:xfrm>
            <a:off x="285750" y="2531172"/>
            <a:ext cx="5233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대형 컨설팅 기업에 협업 제안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137AD-738E-45F7-A8D5-DC2F8C870EF2}"/>
              </a:ext>
            </a:extLst>
          </p:cNvPr>
          <p:cNvSpPr txBox="1"/>
          <p:nvPr/>
        </p:nvSpPr>
        <p:spPr>
          <a:xfrm>
            <a:off x="324791" y="4002100"/>
            <a:ext cx="5091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감성 분석이 필요한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기업의 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전략기획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부서에 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전자우편을 통한 홍보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93A33-8EC1-4B69-A57D-0D84D3554E15}"/>
              </a:ext>
            </a:extLst>
          </p:cNvPr>
          <p:cNvSpPr txBox="1"/>
          <p:nvPr/>
        </p:nvSpPr>
        <p:spPr>
          <a:xfrm>
            <a:off x="6551003" y="2259154"/>
            <a:ext cx="5496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컨설팅이 들어올 때마다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리뷰를 통한 감성분석도 함께 제공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기업에 사전 알림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DA6F3-4FD3-40F2-AA57-78AB22D6AA3C}"/>
              </a:ext>
            </a:extLst>
          </p:cNvPr>
          <p:cNvSpPr txBox="1"/>
          <p:nvPr/>
        </p:nvSpPr>
        <p:spPr>
          <a:xfrm>
            <a:off x="6615462" y="4553245"/>
            <a:ext cx="43378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개별적 요청을 받아 제공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869F3E9-2DE6-4E1B-88B5-81A9BA3C5FD5}"/>
              </a:ext>
            </a:extLst>
          </p:cNvPr>
          <p:cNvSpPr/>
          <p:nvPr/>
        </p:nvSpPr>
        <p:spPr>
          <a:xfrm>
            <a:off x="5416243" y="2351820"/>
            <a:ext cx="1134759" cy="911254"/>
          </a:xfrm>
          <a:prstGeom prst="rightArrow">
            <a:avLst>
              <a:gd name="adj1" fmla="val 52090"/>
              <a:gd name="adj2" fmla="val 46864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8000">
                <a:schemeClr val="accent1">
                  <a:lumMod val="45000"/>
                  <a:lumOff val="55000"/>
                </a:schemeClr>
              </a:gs>
              <a:gs pos="94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24F0F36-4B2A-4293-9081-4B32AA499219}"/>
              </a:ext>
            </a:extLst>
          </p:cNvPr>
          <p:cNvSpPr/>
          <p:nvPr/>
        </p:nvSpPr>
        <p:spPr>
          <a:xfrm>
            <a:off x="5416243" y="4285137"/>
            <a:ext cx="1134759" cy="911254"/>
          </a:xfrm>
          <a:prstGeom prst="rightArrow">
            <a:avLst>
              <a:gd name="adj1" fmla="val 52090"/>
              <a:gd name="adj2" fmla="val 46864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8000">
                <a:schemeClr val="accent1">
                  <a:lumMod val="45000"/>
                  <a:lumOff val="55000"/>
                </a:schemeClr>
              </a:gs>
              <a:gs pos="94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D4FAA6-FCB9-4627-8C98-DF2566E6A44C}"/>
              </a:ext>
            </a:extLst>
          </p:cNvPr>
          <p:cNvSpPr/>
          <p:nvPr/>
        </p:nvSpPr>
        <p:spPr>
          <a:xfrm>
            <a:off x="4104335" y="1303673"/>
            <a:ext cx="3983329" cy="5371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2F250-AEC0-4D51-8678-2E6894A2FB61}"/>
              </a:ext>
            </a:extLst>
          </p:cNvPr>
          <p:cNvSpPr txBox="1"/>
          <p:nvPr/>
        </p:nvSpPr>
        <p:spPr>
          <a:xfrm>
            <a:off x="5519738" y="1338828"/>
            <a:ext cx="17435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홍보 방안</a:t>
            </a:r>
          </a:p>
        </p:txBody>
      </p:sp>
    </p:spTree>
    <p:extLst>
      <p:ext uri="{BB962C8B-B14F-4D97-AF65-F5344CB8AC3E}">
        <p14:creationId xmlns:p14="http://schemas.microsoft.com/office/powerpoint/2010/main" val="39711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/>
      <p:bldP spid="11" grpId="0" animBg="1"/>
      <p:bldP spid="14" grpId="0" animBg="1"/>
      <p:bldP spid="20" grpId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C5C1B2-A6A6-4131-A424-FA8A934670F9}"/>
              </a:ext>
            </a:extLst>
          </p:cNvPr>
          <p:cNvSpPr/>
          <p:nvPr/>
        </p:nvSpPr>
        <p:spPr>
          <a:xfrm>
            <a:off x="685800" y="1351912"/>
            <a:ext cx="3983329" cy="5371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390525" y="495268"/>
            <a:ext cx="1050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수익성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AEBEA-E293-4B18-9E6D-36BC15792CE5}"/>
              </a:ext>
            </a:extLst>
          </p:cNvPr>
          <p:cNvSpPr txBox="1"/>
          <p:nvPr/>
        </p:nvSpPr>
        <p:spPr>
          <a:xfrm>
            <a:off x="2331538" y="1374249"/>
            <a:ext cx="7908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E5C24-D450-4B80-AC79-F0C55F823203}"/>
              </a:ext>
            </a:extLst>
          </p:cNvPr>
          <p:cNvSpPr txBox="1"/>
          <p:nvPr/>
        </p:nvSpPr>
        <p:spPr>
          <a:xfrm>
            <a:off x="620283" y="2159026"/>
            <a:ext cx="4692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직접적 요청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건당 수익 발생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간접적 요청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협력사의 컨설팅 건당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      2%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수수료 수익 발생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받은 데이터 폐기 안함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63F232F-9F3F-47E4-A28A-25BD62732918}"/>
              </a:ext>
            </a:extLst>
          </p:cNvPr>
          <p:cNvCxnSpPr>
            <a:cxnSpLocks/>
          </p:cNvCxnSpPr>
          <p:nvPr/>
        </p:nvCxnSpPr>
        <p:spPr>
          <a:xfrm flipV="1">
            <a:off x="4900061" y="2397512"/>
            <a:ext cx="2415135" cy="11290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0A3BD9-D7D8-43CF-B18F-A913DA5A4731}"/>
              </a:ext>
            </a:extLst>
          </p:cNvPr>
          <p:cNvSpPr txBox="1"/>
          <p:nvPr/>
        </p:nvSpPr>
        <p:spPr>
          <a:xfrm>
            <a:off x="7395485" y="2159026"/>
            <a:ext cx="4208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구독 모델로 전환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분기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반기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단위 분석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시장 맞춤형 자체 비즈니스 설립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36EBEA-5DDE-4FA9-8D7C-0C56C1039B42}"/>
              </a:ext>
            </a:extLst>
          </p:cNvPr>
          <p:cNvGrpSpPr/>
          <p:nvPr/>
        </p:nvGrpSpPr>
        <p:grpSpPr>
          <a:xfrm rot="10800000">
            <a:off x="2726944" y="3738484"/>
            <a:ext cx="6536179" cy="652110"/>
            <a:chOff x="2307954" y="1400175"/>
            <a:chExt cx="7502796" cy="1344002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DD55468-4A49-4070-BCC1-8D34B930BA91}"/>
                </a:ext>
              </a:extLst>
            </p:cNvPr>
            <p:cNvCxnSpPr/>
            <p:nvPr/>
          </p:nvCxnSpPr>
          <p:spPr>
            <a:xfrm flipV="1">
              <a:off x="9810750" y="1400175"/>
              <a:ext cx="0" cy="4571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6F548DC-EFB3-4A72-956F-925613B65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7954" y="1400175"/>
              <a:ext cx="750279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0E6F8A6-0385-4E65-A07B-6A2A97BD0DC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307954" y="1400175"/>
              <a:ext cx="13503" cy="13440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액자 36">
            <a:extLst>
              <a:ext uri="{FF2B5EF4-FFF2-40B4-BE49-F238E27FC236}">
                <a16:creationId xmlns:a16="http://schemas.microsoft.com/office/drawing/2014/main" id="{AA880634-F479-440D-B214-D842206EA506}"/>
              </a:ext>
            </a:extLst>
          </p:cNvPr>
          <p:cNvSpPr/>
          <p:nvPr/>
        </p:nvSpPr>
        <p:spPr>
          <a:xfrm>
            <a:off x="5292283" y="1301227"/>
            <a:ext cx="2043432" cy="977042"/>
          </a:xfrm>
          <a:prstGeom prst="frame">
            <a:avLst>
              <a:gd name="adj1" fmla="val 2732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ABD4D3-D7DA-4930-A129-3EC6B69ACA1C}"/>
              </a:ext>
            </a:extLst>
          </p:cNvPr>
          <p:cNvSpPr txBox="1"/>
          <p:nvPr/>
        </p:nvSpPr>
        <p:spPr>
          <a:xfrm>
            <a:off x="5302543" y="1374249"/>
            <a:ext cx="2043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구독 모델로의 유입 장려</a:t>
            </a:r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0C2900C2-F84C-41D3-9B22-97FC0AF5BF41}"/>
              </a:ext>
            </a:extLst>
          </p:cNvPr>
          <p:cNvSpPr/>
          <p:nvPr/>
        </p:nvSpPr>
        <p:spPr>
          <a:xfrm>
            <a:off x="5667707" y="4519666"/>
            <a:ext cx="3431687" cy="977042"/>
          </a:xfrm>
          <a:prstGeom prst="frame">
            <a:avLst>
              <a:gd name="adj1" fmla="val 2732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6A1427-948F-48BA-8E42-5829EAED4F48}"/>
              </a:ext>
            </a:extLst>
          </p:cNvPr>
          <p:cNvSpPr txBox="1"/>
          <p:nvPr/>
        </p:nvSpPr>
        <p:spPr>
          <a:xfrm>
            <a:off x="5667705" y="4612386"/>
            <a:ext cx="343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빅데이터 수집으로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자체적인 비즈니스 설립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30F0D8B-3200-4F0F-A131-11FB4D88FAAA}"/>
              </a:ext>
            </a:extLst>
          </p:cNvPr>
          <p:cNvSpPr/>
          <p:nvPr/>
        </p:nvSpPr>
        <p:spPr>
          <a:xfrm>
            <a:off x="7588388" y="1318060"/>
            <a:ext cx="3983329" cy="5371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FA156B-B05C-487F-8AC8-0AB2F2479351}"/>
              </a:ext>
            </a:extLst>
          </p:cNvPr>
          <p:cNvSpPr txBox="1"/>
          <p:nvPr/>
        </p:nvSpPr>
        <p:spPr>
          <a:xfrm>
            <a:off x="9018700" y="1335629"/>
            <a:ext cx="15005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</a:t>
            </a:r>
            <a:r>
              <a:rPr lang="en-US" altLang="ko-KR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장기</a:t>
            </a:r>
          </a:p>
        </p:txBody>
      </p:sp>
    </p:spTree>
    <p:extLst>
      <p:ext uri="{BB962C8B-B14F-4D97-AF65-F5344CB8AC3E}">
        <p14:creationId xmlns:p14="http://schemas.microsoft.com/office/powerpoint/2010/main" val="7432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9" grpId="0"/>
      <p:bldP spid="20" grpId="0"/>
      <p:bldP spid="37" grpId="0" animBg="1"/>
      <p:bldP spid="39" grpId="0"/>
      <p:bldP spid="41" grpId="0" animBg="1"/>
      <p:bldP spid="43" grpId="0"/>
      <p:bldP spid="4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2574" y="520237"/>
            <a:ext cx="1186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기대효과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9534315-D4FF-4C5C-9DF3-D0CEE31F6BA9}"/>
              </a:ext>
            </a:extLst>
          </p:cNvPr>
          <p:cNvGrpSpPr/>
          <p:nvPr/>
        </p:nvGrpSpPr>
        <p:grpSpPr>
          <a:xfrm>
            <a:off x="151209" y="1170757"/>
            <a:ext cx="11889581" cy="5524500"/>
            <a:chOff x="140494" y="1076325"/>
            <a:chExt cx="11889581" cy="55245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EE05F72-12EE-4B7E-BBE4-E4213018030B}"/>
                </a:ext>
              </a:extLst>
            </p:cNvPr>
            <p:cNvSpPr/>
            <p:nvPr/>
          </p:nvSpPr>
          <p:spPr>
            <a:xfrm>
              <a:off x="140494" y="1076325"/>
              <a:ext cx="11889581" cy="5524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CBECD47-6F89-431A-BC13-D8BEDEBB469B}"/>
                </a:ext>
              </a:extLst>
            </p:cNvPr>
            <p:cNvSpPr/>
            <p:nvPr/>
          </p:nvSpPr>
          <p:spPr>
            <a:xfrm>
              <a:off x="1190625" y="1417648"/>
              <a:ext cx="2373583" cy="22871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05DA6D-E845-407C-8820-183929B585D0}"/>
                </a:ext>
              </a:extLst>
            </p:cNvPr>
            <p:cNvSpPr txBox="1"/>
            <p:nvPr/>
          </p:nvSpPr>
          <p:spPr>
            <a:xfrm>
              <a:off x="642159" y="3976623"/>
              <a:ext cx="37861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인적 자원의 효율적 활용</a:t>
              </a:r>
              <a:endPara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endPara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리뷰 데이터의 정확한 시각화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4F03D3-E245-4511-98CD-2DFEF46D49F0}"/>
                </a:ext>
              </a:extLst>
            </p:cNvPr>
            <p:cNvSpPr txBox="1"/>
            <p:nvPr/>
          </p:nvSpPr>
          <p:spPr>
            <a:xfrm>
              <a:off x="8856694" y="3978693"/>
              <a:ext cx="27114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소비자 니즈 맞춤형 시장 확대</a:t>
              </a:r>
              <a:endPara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리뷰를 근거로 한 빅데이터 분석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89DAB2-E02B-4127-9E35-4CD55CF80CF4}"/>
                </a:ext>
              </a:extLst>
            </p:cNvPr>
            <p:cNvSpPr txBox="1"/>
            <p:nvPr/>
          </p:nvSpPr>
          <p:spPr>
            <a:xfrm>
              <a:off x="1708401" y="2173933"/>
              <a:ext cx="13833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기업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F2912C6-EC98-4795-89F2-5C14D534488B}"/>
                </a:ext>
              </a:extLst>
            </p:cNvPr>
            <p:cNvSpPr txBox="1"/>
            <p:nvPr/>
          </p:nvSpPr>
          <p:spPr>
            <a:xfrm>
              <a:off x="4863438" y="4948188"/>
              <a:ext cx="29798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 결과를 바탕으로 한 솔루션 제시로 인한 컨설팅 비즈니스 도입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0F01A8-D00F-485B-AFF8-3F8B347C16F5}"/>
                </a:ext>
              </a:extLst>
            </p:cNvPr>
            <p:cNvSpPr txBox="1"/>
            <p:nvPr/>
          </p:nvSpPr>
          <p:spPr>
            <a:xfrm>
              <a:off x="4863437" y="3976623"/>
              <a:ext cx="29798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 데이터 제공으로 이익 창출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3FCD15D-351B-4A15-BE19-CFB667A86C05}"/>
                </a:ext>
              </a:extLst>
            </p:cNvPr>
            <p:cNvSpPr/>
            <p:nvPr/>
          </p:nvSpPr>
          <p:spPr>
            <a:xfrm>
              <a:off x="5016771" y="1416074"/>
              <a:ext cx="2373583" cy="22871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07CBF8-3680-4D16-BAC6-3113551BC921}"/>
                </a:ext>
              </a:extLst>
            </p:cNvPr>
            <p:cNvSpPr txBox="1"/>
            <p:nvPr/>
          </p:nvSpPr>
          <p:spPr>
            <a:xfrm>
              <a:off x="4456363" y="1897930"/>
              <a:ext cx="34943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Our</a:t>
              </a:r>
            </a:p>
            <a:p>
              <a:pPr algn="ctr"/>
              <a:r>
                <a:rPr lang="en-US" altLang="ko-KR" sz="4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business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A3F5D44-2E3D-49A3-A02D-003804F9E56B}"/>
                </a:ext>
              </a:extLst>
            </p:cNvPr>
            <p:cNvSpPr/>
            <p:nvPr/>
          </p:nvSpPr>
          <p:spPr>
            <a:xfrm>
              <a:off x="8842916" y="1416074"/>
              <a:ext cx="2373583" cy="22871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5C1A97-E5AB-4159-BD78-5A74A511CF01}"/>
                </a:ext>
              </a:extLst>
            </p:cNvPr>
            <p:cNvSpPr txBox="1"/>
            <p:nvPr/>
          </p:nvSpPr>
          <p:spPr>
            <a:xfrm>
              <a:off x="9093761" y="2173933"/>
              <a:ext cx="223727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소비자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828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A81A4FD2-C052-405A-847A-17C85B78EE02}"/>
              </a:ext>
            </a:extLst>
          </p:cNvPr>
          <p:cNvSpPr/>
          <p:nvPr/>
        </p:nvSpPr>
        <p:spPr>
          <a:xfrm>
            <a:off x="1512617" y="1951442"/>
            <a:ext cx="1514475" cy="14593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2574" y="520237"/>
            <a:ext cx="1186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2AE04A-70CD-4AA3-B1F9-085F964BD1C2}"/>
              </a:ext>
            </a:extLst>
          </p:cNvPr>
          <p:cNvSpPr txBox="1"/>
          <p:nvPr/>
        </p:nvSpPr>
        <p:spPr>
          <a:xfrm>
            <a:off x="1852032" y="2404107"/>
            <a:ext cx="1003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50C679-9425-4DE3-B633-2BEA828441CA}"/>
              </a:ext>
            </a:extLst>
          </p:cNvPr>
          <p:cNvSpPr/>
          <p:nvPr/>
        </p:nvSpPr>
        <p:spPr>
          <a:xfrm>
            <a:off x="5338763" y="1949868"/>
            <a:ext cx="1514475" cy="14593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CB64E-2866-44D6-B46C-040260ED2792}"/>
              </a:ext>
            </a:extLst>
          </p:cNvPr>
          <p:cNvSpPr txBox="1"/>
          <p:nvPr/>
        </p:nvSpPr>
        <p:spPr>
          <a:xfrm>
            <a:off x="5019675" y="2260580"/>
            <a:ext cx="2152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</a:t>
            </a:r>
          </a:p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business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3A1AFD-A4E7-4BFC-89BE-EF9449F6439C}"/>
              </a:ext>
            </a:extLst>
          </p:cNvPr>
          <p:cNvSpPr/>
          <p:nvPr/>
        </p:nvSpPr>
        <p:spPr>
          <a:xfrm>
            <a:off x="9164908" y="1949868"/>
            <a:ext cx="1514475" cy="14593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77FB1F-0ECE-4CC4-8934-299E18C8E739}"/>
              </a:ext>
            </a:extLst>
          </p:cNvPr>
          <p:cNvSpPr txBox="1"/>
          <p:nvPr/>
        </p:nvSpPr>
        <p:spPr>
          <a:xfrm>
            <a:off x="9315566" y="2402533"/>
            <a:ext cx="12668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소비자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CD1E4B-FAB1-42CC-AC4E-59193FE7629E}"/>
              </a:ext>
            </a:extLst>
          </p:cNvPr>
          <p:cNvCxnSpPr/>
          <p:nvPr/>
        </p:nvCxnSpPr>
        <p:spPr>
          <a:xfrm>
            <a:off x="3171825" y="2505075"/>
            <a:ext cx="2019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AF06F81-5690-4733-BB51-E04D9476A0EE}"/>
              </a:ext>
            </a:extLst>
          </p:cNvPr>
          <p:cNvCxnSpPr/>
          <p:nvPr/>
        </p:nvCxnSpPr>
        <p:spPr>
          <a:xfrm>
            <a:off x="6982058" y="2505075"/>
            <a:ext cx="2019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D10FA5-275B-4BAE-9575-19AD5EB8F79D}"/>
              </a:ext>
            </a:extLst>
          </p:cNvPr>
          <p:cNvCxnSpPr>
            <a:cxnSpLocks/>
          </p:cNvCxnSpPr>
          <p:nvPr/>
        </p:nvCxnSpPr>
        <p:spPr>
          <a:xfrm flipH="1">
            <a:off x="3171825" y="2899381"/>
            <a:ext cx="2019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ECC3A0-0A77-419E-B466-1E9ACB6D30D1}"/>
              </a:ext>
            </a:extLst>
          </p:cNvPr>
          <p:cNvCxnSpPr>
            <a:cxnSpLocks/>
          </p:cNvCxnSpPr>
          <p:nvPr/>
        </p:nvCxnSpPr>
        <p:spPr>
          <a:xfrm flipH="1">
            <a:off x="6982058" y="2899381"/>
            <a:ext cx="2019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F67155-559B-488E-A36C-71CCBD8AED17}"/>
              </a:ext>
            </a:extLst>
          </p:cNvPr>
          <p:cNvSpPr txBox="1"/>
          <p:nvPr/>
        </p:nvSpPr>
        <p:spPr>
          <a:xfrm>
            <a:off x="3250229" y="2127113"/>
            <a:ext cx="1911041" cy="36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 데이터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679568-E227-47F0-AC57-361E4551EC23}"/>
              </a:ext>
            </a:extLst>
          </p:cNvPr>
          <p:cNvSpPr txBox="1"/>
          <p:nvPr/>
        </p:nvSpPr>
        <p:spPr>
          <a:xfrm>
            <a:off x="3319580" y="2956531"/>
            <a:ext cx="1911041" cy="36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데이터 제공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12E304-ECAF-48A2-B49A-820670672BC5}"/>
              </a:ext>
            </a:extLst>
          </p:cNvPr>
          <p:cNvSpPr txBox="1"/>
          <p:nvPr/>
        </p:nvSpPr>
        <p:spPr>
          <a:xfrm>
            <a:off x="6836482" y="1810093"/>
            <a:ext cx="23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니즈가 충분히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반영된 시장 제공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BC1A18-3C6E-47E8-8F38-E6EAC123EB0C}"/>
              </a:ext>
            </a:extLst>
          </p:cNvPr>
          <p:cNvSpPr txBox="1"/>
          <p:nvPr/>
        </p:nvSpPr>
        <p:spPr>
          <a:xfrm>
            <a:off x="7172325" y="2954033"/>
            <a:ext cx="23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 시장에 대한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소비자 의견 제공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9265E13-15B8-446D-BF71-C40BC74B5016}"/>
              </a:ext>
            </a:extLst>
          </p:cNvPr>
          <p:cNvGrpSpPr/>
          <p:nvPr/>
        </p:nvGrpSpPr>
        <p:grpSpPr>
          <a:xfrm>
            <a:off x="2307954" y="1390650"/>
            <a:ext cx="7502796" cy="466727"/>
            <a:chOff x="2307954" y="1390650"/>
            <a:chExt cx="7502796" cy="46672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D474CF0-EFE2-4192-B40B-5524A50EAFF1}"/>
                </a:ext>
              </a:extLst>
            </p:cNvPr>
            <p:cNvCxnSpPr/>
            <p:nvPr/>
          </p:nvCxnSpPr>
          <p:spPr>
            <a:xfrm flipV="1">
              <a:off x="2314575" y="1400175"/>
              <a:ext cx="0" cy="4571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849A3C-92B7-4DB9-B06B-D99D6E5EC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7954" y="1400175"/>
              <a:ext cx="750279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8219340-DE34-4627-8CDB-1AC25DC7421F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0" y="1390650"/>
              <a:ext cx="0" cy="4667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3417BDE-4950-4DF3-811E-36599FFB5978}"/>
              </a:ext>
            </a:extLst>
          </p:cNvPr>
          <p:cNvGrpSpPr/>
          <p:nvPr/>
        </p:nvGrpSpPr>
        <p:grpSpPr>
          <a:xfrm rot="10800000">
            <a:off x="2307954" y="3553080"/>
            <a:ext cx="7502796" cy="466727"/>
            <a:chOff x="2307954" y="1390650"/>
            <a:chExt cx="7502796" cy="466727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CF20AF9-AD38-4221-8EB8-A7800EF7BB59}"/>
                </a:ext>
              </a:extLst>
            </p:cNvPr>
            <p:cNvCxnSpPr/>
            <p:nvPr/>
          </p:nvCxnSpPr>
          <p:spPr>
            <a:xfrm flipV="1">
              <a:off x="2314575" y="1400175"/>
              <a:ext cx="0" cy="4571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2B13D84-9183-41AF-9A6C-C5A68B588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7954" y="1400175"/>
              <a:ext cx="750279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1F91F2B8-7DCA-4855-B172-CCB0A178D747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0" y="1390650"/>
              <a:ext cx="0" cy="4667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501F37E-4897-4192-8A3D-70B2CBB9D79D}"/>
              </a:ext>
            </a:extLst>
          </p:cNvPr>
          <p:cNvSpPr txBox="1"/>
          <p:nvPr/>
        </p:nvSpPr>
        <p:spPr>
          <a:xfrm>
            <a:off x="4275100" y="4083209"/>
            <a:ext cx="390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소비자 만족도 증가로 인한 이익 창출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82F248-B021-480E-A33F-3F4CE534283B}"/>
              </a:ext>
            </a:extLst>
          </p:cNvPr>
          <p:cNvSpPr txBox="1"/>
          <p:nvPr/>
        </p:nvSpPr>
        <p:spPr>
          <a:xfrm>
            <a:off x="4826386" y="967791"/>
            <a:ext cx="390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브랜드에 대한 신뢰성 축적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ACCFC86-4D9F-496C-8477-962B044C7D48}"/>
              </a:ext>
            </a:extLst>
          </p:cNvPr>
          <p:cNvSpPr/>
          <p:nvPr/>
        </p:nvSpPr>
        <p:spPr>
          <a:xfrm>
            <a:off x="1752600" y="5238750"/>
            <a:ext cx="8734420" cy="10885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기업과 소비자간의 우호적 관계로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시장 맞춤형 비즈니스 확대</a:t>
            </a:r>
          </a:p>
        </p:txBody>
      </p:sp>
    </p:spTree>
    <p:extLst>
      <p:ext uri="{BB962C8B-B14F-4D97-AF65-F5344CB8AC3E}">
        <p14:creationId xmlns:p14="http://schemas.microsoft.com/office/powerpoint/2010/main" val="2420929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409074" y="517296"/>
            <a:ext cx="1186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2C4C4-4919-4343-BC2A-9F046FCCBA6C}"/>
              </a:ext>
            </a:extLst>
          </p:cNvPr>
          <p:cNvSpPr txBox="1"/>
          <p:nvPr/>
        </p:nvSpPr>
        <p:spPr>
          <a:xfrm>
            <a:off x="10437778" y="6180950"/>
            <a:ext cx="1605064" cy="49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</a:t>
            </a:r>
            <a:r>
              <a:rPr lang="ko-KR" altLang="en-US" sz="2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앤</a:t>
            </a:r>
            <a:r>
              <a:rPr lang="ko-KR" altLang="en-US" sz="250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71B36-7809-456A-A970-5DBB54EF86D3}"/>
              </a:ext>
            </a:extLst>
          </p:cNvPr>
          <p:cNvSpPr txBox="1"/>
          <p:nvPr/>
        </p:nvSpPr>
        <p:spPr>
          <a:xfrm>
            <a:off x="2373786" y="4535070"/>
            <a:ext cx="910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hlinkClick r:id="rId2"/>
              </a:rPr>
              <a:t>https://github.com/meanz1/2020-AIJAM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AE40D-F1D6-446A-A109-D6F92F89FBD3}"/>
              </a:ext>
            </a:extLst>
          </p:cNvPr>
          <p:cNvSpPr txBox="1"/>
          <p:nvPr/>
        </p:nvSpPr>
        <p:spPr>
          <a:xfrm>
            <a:off x="2373786" y="3642106"/>
            <a:ext cx="910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hlinkClick r:id="rId3"/>
              </a:rPr>
              <a:t>https://www.flagly.org/course/courses/105/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7DB22-5774-4488-B51F-86696E53FD5D}"/>
              </a:ext>
            </a:extLst>
          </p:cNvPr>
          <p:cNvSpPr txBox="1"/>
          <p:nvPr/>
        </p:nvSpPr>
        <p:spPr>
          <a:xfrm>
            <a:off x="3171217" y="2015565"/>
            <a:ext cx="636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 </a:t>
            </a:r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 </a:t>
            </a:r>
            <a:endParaRPr lang="ko-KR" altLang="en-US" sz="72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6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참가 분야 및 문제 정의</a:t>
            </a:r>
          </a:p>
        </p:txBody>
      </p:sp>
    </p:spTree>
    <p:extLst>
      <p:ext uri="{BB962C8B-B14F-4D97-AF65-F5344CB8AC3E}">
        <p14:creationId xmlns:p14="http://schemas.microsoft.com/office/powerpoint/2010/main" val="374958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>
            <a:extLst>
              <a:ext uri="{FF2B5EF4-FFF2-40B4-BE49-F238E27FC236}">
                <a16:creationId xmlns:a16="http://schemas.microsoft.com/office/drawing/2014/main" id="{59848C3D-5099-41C3-B758-108D55D8252D}"/>
              </a:ext>
            </a:extLst>
          </p:cNvPr>
          <p:cNvSpPr/>
          <p:nvPr/>
        </p:nvSpPr>
        <p:spPr>
          <a:xfrm>
            <a:off x="3578439" y="3856084"/>
            <a:ext cx="959005" cy="376065"/>
          </a:xfrm>
          <a:prstGeom prst="frame">
            <a:avLst>
              <a:gd name="adj1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2AE0716-21D1-4DF5-8C34-FF2F45283954}"/>
              </a:ext>
            </a:extLst>
          </p:cNvPr>
          <p:cNvSpPr/>
          <p:nvPr/>
        </p:nvSpPr>
        <p:spPr>
          <a:xfrm>
            <a:off x="5965901" y="4162481"/>
            <a:ext cx="959005" cy="387215"/>
          </a:xfrm>
          <a:prstGeom prst="frame">
            <a:avLst>
              <a:gd name="adj1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5049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112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참가분야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B4138-1F17-4D21-94A3-91E6A98C68B9}"/>
              </a:ext>
            </a:extLst>
          </p:cNvPr>
          <p:cNvSpPr txBox="1"/>
          <p:nvPr/>
        </p:nvSpPr>
        <p:spPr>
          <a:xfrm>
            <a:off x="2071687" y="1795028"/>
            <a:ext cx="80486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“</a:t>
            </a:r>
            <a:r>
              <a:rPr lang="ko-KR" altLang="en-US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미래의 변화를 꿈꾸는 </a:t>
            </a:r>
            <a:r>
              <a:rPr lang="en-US" altLang="ko-KR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AI </a:t>
            </a:r>
            <a:r>
              <a:rPr lang="ko-KR" altLang="en-US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관련 창업 아이디어</a:t>
            </a:r>
            <a:r>
              <a:rPr lang="en-US" altLang="ko-KR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”</a:t>
            </a:r>
            <a:endParaRPr lang="ko-KR" altLang="en-US" sz="3500">
              <a:latin typeface="DX신사임당B" panose="02020600000000000000" pitchFamily="18" charset="-127"/>
              <a:ea typeface="DX신사임당B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F0A50-1891-41C6-8A96-B3983547C6EB}"/>
              </a:ext>
            </a:extLst>
          </p:cNvPr>
          <p:cNvSpPr txBox="1"/>
          <p:nvPr/>
        </p:nvSpPr>
        <p:spPr>
          <a:xfrm>
            <a:off x="2566986" y="3559278"/>
            <a:ext cx="7058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지속가능한 발전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컴퓨터공학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/SW,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산업용장비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식품공업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메디컬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헬스케어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IOT/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스마트시티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인쇄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광고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기계공학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산업공정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빅데이터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토목공학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건축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화학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섬유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스포츠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/E-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스포츠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교통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항공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그래픽아트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자율자동차</a:t>
            </a: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089B4D01-BFC9-4C9B-B3F5-66373AF6CB62}"/>
              </a:ext>
            </a:extLst>
          </p:cNvPr>
          <p:cNvSpPr/>
          <p:nvPr/>
        </p:nvSpPr>
        <p:spPr>
          <a:xfrm>
            <a:off x="1594072" y="3350202"/>
            <a:ext cx="9003855" cy="1763891"/>
          </a:xfrm>
          <a:prstGeom prst="frame">
            <a:avLst>
              <a:gd name="adj1" fmla="val 220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81F0EF4A-77AA-403B-A15F-85CBFF2CF10A}"/>
              </a:ext>
            </a:extLst>
          </p:cNvPr>
          <p:cNvSpPr/>
          <p:nvPr/>
        </p:nvSpPr>
        <p:spPr>
          <a:xfrm>
            <a:off x="1594072" y="3350202"/>
            <a:ext cx="9003855" cy="1763891"/>
          </a:xfrm>
          <a:prstGeom prst="frame">
            <a:avLst>
              <a:gd name="adj1" fmla="val 220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발전과정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4F86EE-F892-4171-85BF-C7A6475D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018857"/>
            <a:ext cx="1116792" cy="1248696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251D43-D0CF-4BE7-8ED9-A677BE096828}"/>
              </a:ext>
            </a:extLst>
          </p:cNvPr>
          <p:cNvSpPr/>
          <p:nvPr/>
        </p:nvSpPr>
        <p:spPr>
          <a:xfrm>
            <a:off x="2996456" y="1957309"/>
            <a:ext cx="2438399" cy="47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맞춤형 추천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4A90DB-D696-4E1E-8A5B-417CBEDE4BE4}"/>
              </a:ext>
            </a:extLst>
          </p:cNvPr>
          <p:cNvSpPr/>
          <p:nvPr/>
        </p:nvSpPr>
        <p:spPr>
          <a:xfrm>
            <a:off x="2996456" y="2595710"/>
            <a:ext cx="2438399" cy="47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솔루션 제공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006258-EEC3-462A-BD6F-AC6504871B96}"/>
              </a:ext>
            </a:extLst>
          </p:cNvPr>
          <p:cNvSpPr/>
          <p:nvPr/>
        </p:nvSpPr>
        <p:spPr>
          <a:xfrm>
            <a:off x="2996456" y="3239596"/>
            <a:ext cx="2438399" cy="47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 및 재가공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B3F55-DCF1-4E46-B528-7F4404E6CC55}"/>
              </a:ext>
            </a:extLst>
          </p:cNvPr>
          <p:cNvSpPr txBox="1"/>
          <p:nvPr/>
        </p:nvSpPr>
        <p:spPr>
          <a:xfrm>
            <a:off x="3372603" y="1475573"/>
            <a:ext cx="206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21252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 모델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FAE5D6-C40E-4727-8788-0A6E7BEF309D}"/>
              </a:ext>
            </a:extLst>
          </p:cNvPr>
          <p:cNvSpPr/>
          <p:nvPr/>
        </p:nvSpPr>
        <p:spPr>
          <a:xfrm>
            <a:off x="2996456" y="2595710"/>
            <a:ext cx="2438399" cy="476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F8ADB9D-5981-4A8B-B7F0-DD4C879CD936}"/>
              </a:ext>
            </a:extLst>
          </p:cNvPr>
          <p:cNvSpPr/>
          <p:nvPr/>
        </p:nvSpPr>
        <p:spPr>
          <a:xfrm>
            <a:off x="5434855" y="2732129"/>
            <a:ext cx="2286000" cy="1853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2FB13-449A-4501-ABA5-2822325A80A5}"/>
              </a:ext>
            </a:extLst>
          </p:cNvPr>
          <p:cNvSpPr/>
          <p:nvPr/>
        </p:nvSpPr>
        <p:spPr>
          <a:xfrm>
            <a:off x="7797735" y="2150924"/>
            <a:ext cx="3200400" cy="127807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9B250-F270-4D01-89BF-8E8514E52647}"/>
              </a:ext>
            </a:extLst>
          </p:cNvPr>
          <p:cNvSpPr txBox="1"/>
          <p:nvPr/>
        </p:nvSpPr>
        <p:spPr>
          <a:xfrm>
            <a:off x="8031287" y="2282131"/>
            <a:ext cx="2733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데이터를 이용하여 기업의 제품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서비스에 대해 강점과 개선점 제시</a:t>
            </a:r>
            <a:endParaRPr lang="en-US" altLang="ko-KR" sz="2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501391-3139-477C-B31C-81533C0541E3}"/>
              </a:ext>
            </a:extLst>
          </p:cNvPr>
          <p:cNvSpPr txBox="1"/>
          <p:nvPr/>
        </p:nvSpPr>
        <p:spPr>
          <a:xfrm>
            <a:off x="-1" y="4627238"/>
            <a:ext cx="115631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                              객관적인 정보로 비교할 수 있는 것들이 아닌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사람의 주관에 따라 결과가 달라지는 것들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즉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r"/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 </a:t>
            </a:r>
            <a:r>
              <a:rPr lang="ko-KR" altLang="en-US" sz="3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감성 분석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필요한 제품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서비스에 대한 </a:t>
            </a:r>
            <a:r>
              <a:rPr lang="ko-KR" altLang="en-US" sz="3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만족도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분석모델을 통해 기업에 제공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”</a:t>
            </a:r>
            <a:endParaRPr lang="ko-KR" altLang="en-US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2809B-DD06-4034-86B4-4531E01002FE}"/>
              </a:ext>
            </a:extLst>
          </p:cNvPr>
          <p:cNvSpPr txBox="1"/>
          <p:nvPr/>
        </p:nvSpPr>
        <p:spPr>
          <a:xfrm>
            <a:off x="546970" y="3440808"/>
            <a:ext cx="206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21252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 학습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22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7" grpId="0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5049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112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B014F-43FC-4E89-B4A9-72C5A209C1BA}"/>
              </a:ext>
            </a:extLst>
          </p:cNvPr>
          <p:cNvSpPr txBox="1"/>
          <p:nvPr/>
        </p:nvSpPr>
        <p:spPr>
          <a:xfrm>
            <a:off x="1744234" y="1675495"/>
            <a:ext cx="24040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기존의 문제점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B4CE5-3EFB-4ECC-9B9F-F974A1723B3F}"/>
              </a:ext>
            </a:extLst>
          </p:cNvPr>
          <p:cNvSpPr txBox="1"/>
          <p:nvPr/>
        </p:nvSpPr>
        <p:spPr>
          <a:xfrm>
            <a:off x="9373720" y="1675495"/>
            <a:ext cx="1721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 방안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84BBEC-B73F-40AF-81E5-DED13BE6FBE1}"/>
              </a:ext>
            </a:extLst>
          </p:cNvPr>
          <p:cNvGrpSpPr/>
          <p:nvPr/>
        </p:nvGrpSpPr>
        <p:grpSpPr>
          <a:xfrm>
            <a:off x="1591337" y="2508089"/>
            <a:ext cx="9412124" cy="977959"/>
            <a:chOff x="1591337" y="2508089"/>
            <a:chExt cx="9412124" cy="977959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AB9133BD-4EEF-4F81-A96F-8538DE50B102}"/>
                </a:ext>
              </a:extLst>
            </p:cNvPr>
            <p:cNvSpPr/>
            <p:nvPr/>
          </p:nvSpPr>
          <p:spPr>
            <a:xfrm>
              <a:off x="4925960" y="2508089"/>
              <a:ext cx="6077501" cy="97795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3000">
                  <a:srgbClr val="20386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434392-0A9D-4B66-94D3-191F2BFF29A8}"/>
                </a:ext>
              </a:extLst>
            </p:cNvPr>
            <p:cNvSpPr txBox="1"/>
            <p:nvPr/>
          </p:nvSpPr>
          <p:spPr>
            <a:xfrm>
              <a:off x="1591337" y="2742603"/>
              <a:ext cx="2923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많은 시간 소요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B12678-4DA1-4FA2-B137-20B3740AB429}"/>
                </a:ext>
              </a:extLst>
            </p:cNvPr>
            <p:cNvSpPr txBox="1"/>
            <p:nvPr/>
          </p:nvSpPr>
          <p:spPr>
            <a:xfrm>
              <a:off x="6992569" y="2731452"/>
              <a:ext cx="2923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</a:t>
              </a:r>
              <a:r>
                <a:rPr lang="ko-KR" altLang="en-US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소요 시간 감소</a:t>
              </a:r>
              <a:endPara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5C13D9-8C78-4790-A564-50BCBC5387C1}"/>
              </a:ext>
            </a:extLst>
          </p:cNvPr>
          <p:cNvGrpSpPr/>
          <p:nvPr/>
        </p:nvGrpSpPr>
        <p:grpSpPr>
          <a:xfrm>
            <a:off x="1591337" y="3581773"/>
            <a:ext cx="9412124" cy="977959"/>
            <a:chOff x="1591337" y="3294317"/>
            <a:chExt cx="9412124" cy="977959"/>
          </a:xfrm>
        </p:grpSpPr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06865552-F6BF-486D-B2A2-1C070622AF89}"/>
                </a:ext>
              </a:extLst>
            </p:cNvPr>
            <p:cNvSpPr/>
            <p:nvPr/>
          </p:nvSpPr>
          <p:spPr>
            <a:xfrm>
              <a:off x="4925960" y="3294317"/>
              <a:ext cx="6077501" cy="97795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3000">
                  <a:srgbClr val="20386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BA551B-0B58-4421-997A-F9A120DEBE00}"/>
                </a:ext>
              </a:extLst>
            </p:cNvPr>
            <p:cNvSpPr txBox="1"/>
            <p:nvPr/>
          </p:nvSpPr>
          <p:spPr>
            <a:xfrm>
              <a:off x="1591337" y="3530817"/>
              <a:ext cx="2923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 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주관적인 분석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ECFD8F-AB7E-4FDF-8048-63A00BF87529}"/>
                </a:ext>
              </a:extLst>
            </p:cNvPr>
            <p:cNvSpPr txBox="1"/>
            <p:nvPr/>
          </p:nvSpPr>
          <p:spPr>
            <a:xfrm>
              <a:off x="6992568" y="3519666"/>
              <a:ext cx="2923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</a:t>
              </a:r>
              <a:r>
                <a:rPr lang="ko-KR" altLang="en-US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객관적인 분석</a:t>
              </a:r>
              <a:endPara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DF82BD-D088-4BA0-9B23-E9808918022A}"/>
              </a:ext>
            </a:extLst>
          </p:cNvPr>
          <p:cNvGrpSpPr/>
          <p:nvPr/>
        </p:nvGrpSpPr>
        <p:grpSpPr>
          <a:xfrm>
            <a:off x="1591338" y="4658188"/>
            <a:ext cx="9412123" cy="977959"/>
            <a:chOff x="1591338" y="4106996"/>
            <a:chExt cx="9412123" cy="977959"/>
          </a:xfrm>
        </p:grpSpPr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07362321-A6F4-4C43-AE55-2B6474E452C6}"/>
                </a:ext>
              </a:extLst>
            </p:cNvPr>
            <p:cNvSpPr/>
            <p:nvPr/>
          </p:nvSpPr>
          <p:spPr>
            <a:xfrm>
              <a:off x="4925960" y="4106996"/>
              <a:ext cx="6077501" cy="97795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3000">
                  <a:srgbClr val="20386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9EFFBB-CE6D-4227-BA1D-772FF917FD17}"/>
                </a:ext>
              </a:extLst>
            </p:cNvPr>
            <p:cNvSpPr txBox="1"/>
            <p:nvPr/>
          </p:nvSpPr>
          <p:spPr>
            <a:xfrm>
              <a:off x="1591338" y="4315059"/>
              <a:ext cx="4281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3. 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비효율적인 분석 과정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BA87BA-0800-4C51-95F8-CA1FA360D5DD}"/>
                </a:ext>
              </a:extLst>
            </p:cNvPr>
            <p:cNvSpPr txBox="1"/>
            <p:nvPr/>
          </p:nvSpPr>
          <p:spPr>
            <a:xfrm>
              <a:off x="6992569" y="4303908"/>
              <a:ext cx="3125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3.</a:t>
              </a:r>
              <a:r>
                <a:rPr lang="ko-KR" altLang="en-US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효율적인 시각화</a:t>
              </a:r>
              <a:endPara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D2F854-1283-4B9B-8665-146DE643D6FC}"/>
              </a:ext>
            </a:extLst>
          </p:cNvPr>
          <p:cNvGrpSpPr/>
          <p:nvPr/>
        </p:nvGrpSpPr>
        <p:grpSpPr>
          <a:xfrm>
            <a:off x="610636" y="1028696"/>
            <a:ext cx="10970728" cy="5443236"/>
            <a:chOff x="869711" y="435265"/>
            <a:chExt cx="10970728" cy="589258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57177BF-146E-4DCF-BA70-93BED1EDB0BF}"/>
                </a:ext>
              </a:extLst>
            </p:cNvPr>
            <p:cNvSpPr/>
            <p:nvPr/>
          </p:nvSpPr>
          <p:spPr>
            <a:xfrm>
              <a:off x="869711" y="435265"/>
              <a:ext cx="10970728" cy="5159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AD8132-D245-4CFB-8F57-77EEAD7B2E66}"/>
                </a:ext>
              </a:extLst>
            </p:cNvPr>
            <p:cNvSpPr txBox="1"/>
            <p:nvPr/>
          </p:nvSpPr>
          <p:spPr>
            <a:xfrm>
              <a:off x="3266531" y="5773855"/>
              <a:ext cx="65436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>
                  <a:solidFill>
                    <a:schemeClr val="accent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영</a:t>
              </a:r>
              <a:r>
                <a:rPr lang="ko-KR" altLang="en-US" sz="30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앤</a:t>
              </a:r>
              <a:r>
                <a:rPr lang="ko-KR" altLang="en-US" sz="3000">
                  <a:solidFill>
                    <a:schemeClr val="accent1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이지</a:t>
              </a:r>
              <a:r>
                <a:rPr lang="ko-KR" altLang="en-US" sz="3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 분석 모델로 단번에 해결가능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1771DD-04D0-4939-B53D-7731713738AE}"/>
                </a:ext>
              </a:extLst>
            </p:cNvPr>
            <p:cNvSpPr txBox="1"/>
            <p:nvPr/>
          </p:nvSpPr>
          <p:spPr>
            <a:xfrm>
              <a:off x="2558002" y="533903"/>
              <a:ext cx="7075995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소요 시간 감소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+</a:t>
              </a:r>
            </a:p>
            <a:p>
              <a:pPr algn="ctr"/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객관적인 분석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+</a:t>
              </a:r>
            </a:p>
            <a:p>
              <a:pPr algn="ctr"/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효율적인 시각화 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긍</a:t>
              </a:r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부정 분류로 인한 장점과 개선점 찾아줌</a:t>
              </a:r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8DF2B984-86F8-4A90-A03B-F3D1FCF917A5}"/>
                </a:ext>
              </a:extLst>
            </p:cNvPr>
            <p:cNvSpPr/>
            <p:nvPr/>
          </p:nvSpPr>
          <p:spPr>
            <a:xfrm>
              <a:off x="5593521" y="5269648"/>
              <a:ext cx="1076327" cy="533903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965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39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1119</Words>
  <Application>Microsoft Office PowerPoint</Application>
  <PresentationFormat>와이드스크린</PresentationFormat>
  <Paragraphs>263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나눔스퀘어라운드 ExtraBold</vt:lpstr>
      <vt:lpstr>맑은 고딕</vt:lpstr>
      <vt:lpstr>Arial</vt:lpstr>
      <vt:lpstr>나눔스퀘어라운드 Bold</vt:lpstr>
      <vt:lpstr>DX신사임당B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민지 김</dc:creator>
  <cp:lastModifiedBy>민지 김</cp:lastModifiedBy>
  <cp:revision>136</cp:revision>
  <dcterms:created xsi:type="dcterms:W3CDTF">2020-07-15T10:50:48Z</dcterms:created>
  <dcterms:modified xsi:type="dcterms:W3CDTF">2020-07-22T12:12:09Z</dcterms:modified>
</cp:coreProperties>
</file>